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50"/>
  </p:notesMasterIdLst>
  <p:sldIdLst>
    <p:sldId id="256" r:id="rId2"/>
    <p:sldId id="295" r:id="rId3"/>
    <p:sldId id="296" r:id="rId4"/>
    <p:sldId id="257" r:id="rId5"/>
    <p:sldId id="284" r:id="rId6"/>
    <p:sldId id="340" r:id="rId7"/>
    <p:sldId id="292" r:id="rId8"/>
    <p:sldId id="286" r:id="rId9"/>
    <p:sldId id="293" r:id="rId10"/>
    <p:sldId id="337" r:id="rId11"/>
    <p:sldId id="338" r:id="rId12"/>
    <p:sldId id="294" r:id="rId13"/>
    <p:sldId id="336" r:id="rId14"/>
    <p:sldId id="342" r:id="rId15"/>
    <p:sldId id="300" r:id="rId16"/>
    <p:sldId id="301" r:id="rId17"/>
    <p:sldId id="306" r:id="rId18"/>
    <p:sldId id="307" r:id="rId19"/>
    <p:sldId id="311" r:id="rId20"/>
    <p:sldId id="308" r:id="rId21"/>
    <p:sldId id="309" r:id="rId22"/>
    <p:sldId id="315" r:id="rId23"/>
    <p:sldId id="310" r:id="rId24"/>
    <p:sldId id="312" r:id="rId25"/>
    <p:sldId id="313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4" r:id="rId34"/>
    <p:sldId id="323" r:id="rId35"/>
    <p:sldId id="326" r:id="rId36"/>
    <p:sldId id="327" r:id="rId37"/>
    <p:sldId id="328" r:id="rId38"/>
    <p:sldId id="329" r:id="rId39"/>
    <p:sldId id="330" r:id="rId40"/>
    <p:sldId id="331" r:id="rId41"/>
    <p:sldId id="333" r:id="rId42"/>
    <p:sldId id="332" r:id="rId43"/>
    <p:sldId id="334" r:id="rId44"/>
    <p:sldId id="335" r:id="rId45"/>
    <p:sldId id="302" r:id="rId46"/>
    <p:sldId id="303" r:id="rId47"/>
    <p:sldId id="304" r:id="rId48"/>
    <p:sldId id="305" r:id="rId49"/>
  </p:sldIdLst>
  <p:sldSz cx="9144000" cy="5143500" type="screen16x9"/>
  <p:notesSz cx="6797675" cy="9926638"/>
  <p:embeddedFontLst>
    <p:embeddedFont>
      <p:font typeface="Aharoni" panose="02010803020104030203" pitchFamily="2" charset="-79"/>
      <p:bold r:id="rId51"/>
    </p:embeddedFont>
    <p:embeddedFont>
      <p:font typeface="Arial Black" panose="020B0A04020102020204" pitchFamily="34" charset="0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ndara" panose="020E0502030303020204" pitchFamily="34" charset="0"/>
      <p:regular r:id="rId57"/>
      <p:bold r:id="rId58"/>
      <p:italic r:id="rId59"/>
      <p:boldItalic r:id="rId60"/>
    </p:embeddedFont>
    <p:embeddedFont>
      <p:font typeface="Chivo" panose="020B0604020202020204" charset="0"/>
      <p:regular r:id="rId61"/>
      <p:bold r:id="rId62"/>
      <p:italic r:id="rId63"/>
      <p:boldItalic r:id="rId64"/>
    </p:embeddedFont>
    <p:embeddedFont>
      <p:font typeface="Roboto Slab" panose="020B060402020202020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215968"/>
    <a:srgbClr val="FFCCCC"/>
    <a:srgbClr val="CCCCFF"/>
    <a:srgbClr val="FFFFCC"/>
    <a:srgbClr val="673759"/>
    <a:srgbClr val="A02878"/>
    <a:srgbClr val="635080"/>
    <a:srgbClr val="81CBC9"/>
    <a:srgbClr val="C4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139746-484A-4F92-B0BD-B6926064FB0F}">
  <a:tblStyle styleId="{61139746-484A-4F92-B0BD-B6926064FB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08" autoAdjust="0"/>
  </p:normalViewPr>
  <p:slideViewPr>
    <p:cSldViewPr>
      <p:cViewPr varScale="1">
        <p:scale>
          <a:sx n="116" d="100"/>
          <a:sy n="116" d="100"/>
        </p:scale>
        <p:origin x="120" y="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2821444965486766"/>
          <c:y val="0.13126700411963024"/>
          <c:w val="0.56440589429655474"/>
          <c:h val="0.80623314970812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explosion val="8"/>
            <c:spPr>
              <a:solidFill>
                <a:srgbClr val="79C1D5"/>
              </a:solidFill>
            </c:spPr>
            <c:extLst>
              <c:ext xmlns:c16="http://schemas.microsoft.com/office/drawing/2014/chart" uri="{C3380CC4-5D6E-409C-BE32-E72D297353CC}">
                <c16:uniqueId val="{00000001-BA6E-4285-B4A2-447D85E5CD47}"/>
              </c:ext>
            </c:extLst>
          </c:dPt>
          <c:dPt>
            <c:idx val="1"/>
            <c:bubble3D val="0"/>
            <c:spPr>
              <a:solidFill>
                <a:srgbClr val="81CBC9"/>
              </a:solidFill>
            </c:spPr>
            <c:extLst>
              <c:ext xmlns:c16="http://schemas.microsoft.com/office/drawing/2014/chart" uri="{C3380CC4-5D6E-409C-BE32-E72D297353CC}">
                <c16:uniqueId val="{00000003-BA6E-4285-B4A2-447D85E5CD47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</c:spPr>
            <c:extLst>
              <c:ext xmlns:c16="http://schemas.microsoft.com/office/drawing/2014/chart" uri="{C3380CC4-5D6E-409C-BE32-E72D297353CC}">
                <c16:uniqueId val="{00000005-BA6E-4285-B4A2-447D85E5CD4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                  1 351,1 млн. руб</c:v>
                </c:pt>
                <c:pt idx="1">
                  <c:v>Неналоговые доходы                     140,7 млн.руб</c:v>
                </c:pt>
                <c:pt idx="2">
                  <c:v>Безвозмездные поступления                      6 142,2 млн.руб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1351.1</c:v>
                </c:pt>
                <c:pt idx="1">
                  <c:v>140.69999999999999</c:v>
                </c:pt>
                <c:pt idx="2">
                  <c:v>6142.3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6E-4285-B4A2-447D85E5CD4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0443566379691873E-2"/>
          <c:y val="0.31955906321114569"/>
          <c:w val="0.38401459491750456"/>
          <c:h val="0.5703091273265524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accent5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492892410861458"/>
          <c:y val="9.0631865332541139E-2"/>
          <c:w val="0.42636587737974474"/>
          <c:h val="0.88468924086866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CB70-4D73-9821-C5DF2F97B3BE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B70-4D73-9821-C5DF2F97B3BE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CB70-4D73-9821-C5DF2F97B3BE}"/>
              </c:ext>
            </c:extLst>
          </c:dPt>
          <c:dPt>
            <c:idx val="3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CB70-4D73-9821-C5DF2F97B3BE}"/>
              </c:ext>
            </c:extLst>
          </c:dPt>
          <c:dPt>
            <c:idx val="4"/>
            <c:bubble3D val="0"/>
            <c:spPr>
              <a:solidFill>
                <a:srgbClr val="FFFFCC"/>
              </a:solidFill>
            </c:spPr>
            <c:extLst>
              <c:ext xmlns:c16="http://schemas.microsoft.com/office/drawing/2014/chart" uri="{C3380CC4-5D6E-409C-BE32-E72D297353CC}">
                <c16:uniqueId val="{00000009-CB70-4D73-9821-C5DF2F97B3BE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CB70-4D73-9821-C5DF2F97B3BE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B70-4D73-9821-C5DF2F97B3BE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B70-4D73-9821-C5DF2F97B3B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>
                        <a:solidFill>
                          <a:schemeClr val="accent5">
                            <a:lumMod val="50000"/>
                          </a:schemeClr>
                        </a:solidFill>
                      </a:defRPr>
                    </a:pPr>
                    <a:r>
                      <a:rPr lang="en-US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25%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70-4D73-9821-C5DF2F97B3BE}"/>
                </c:ext>
              </c:extLst>
            </c:dLbl>
            <c:dLbl>
              <c:idx val="4"/>
              <c:layout>
                <c:manualLayout>
                  <c:x val="3.5768111375603075E-2"/>
                  <c:y val="9.6561248303587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accent5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70-4D73-9821-C5DF2F97B3B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accent5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CB70-4D73-9821-C5DF2F97B3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                                      510,2 млн.руб</c:v>
                </c:pt>
                <c:pt idx="1">
                  <c:v>Земельный налог                  316,1 млн.руб</c:v>
                </c:pt>
                <c:pt idx="2">
                  <c:v>Аренда земли и имущества  119,5 млн.руб</c:v>
                </c:pt>
                <c:pt idx="3">
                  <c:v>УСН                                        406,9 млн.руб</c:v>
                </c:pt>
                <c:pt idx="4">
                  <c:v>Налог на имущество               94,9 млн.руб</c:v>
                </c:pt>
                <c:pt idx="5">
                  <c:v>Прочие доходы                        44,2 млн.руб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510.2</c:v>
                </c:pt>
                <c:pt idx="1">
                  <c:v>316.10000000000002</c:v>
                </c:pt>
                <c:pt idx="2">
                  <c:v>119.5</c:v>
                </c:pt>
                <c:pt idx="3">
                  <c:v>406.9</c:v>
                </c:pt>
                <c:pt idx="4">
                  <c:v>94.9</c:v>
                </c:pt>
                <c:pt idx="5">
                  <c:v>44.2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B70-4D73-9821-C5DF2F97B3B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"/>
          <c:y val="0.31955906321114569"/>
          <c:w val="0.52307097936294877"/>
          <c:h val="0.61634152812734277"/>
        </c:manualLayout>
      </c:layout>
      <c:overlay val="0"/>
      <c:txPr>
        <a:bodyPr/>
        <a:lstStyle/>
        <a:p>
          <a:pPr>
            <a:defRPr sz="160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rgbClr val="205A59"/>
          </a:solidFill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41704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525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4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13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4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13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13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832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75ccf_014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872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75ccf_014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32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75ccf_014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32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57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571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02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50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15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012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169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29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11" name="Google Shape;11;p2"/>
            <p:cNvSpPr/>
            <p:nvPr/>
          </p:nvSpPr>
          <p:spPr>
            <a:xfrm>
              <a:off x="2973586" y="6221960"/>
              <a:ext cx="2856819" cy="635496"/>
            </a:xfrm>
            <a:custGeom>
              <a:avLst/>
              <a:gdLst/>
              <a:ahLst/>
              <a:cxnLst/>
              <a:rect l="l" t="t" r="r" b="b"/>
              <a:pathLst>
                <a:path w="2856819" h="635496" extrusionOk="0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73586" y="6067738"/>
              <a:ext cx="642784" cy="385464"/>
            </a:xfrm>
            <a:custGeom>
              <a:avLst/>
              <a:gdLst/>
              <a:ahLst/>
              <a:cxnLst/>
              <a:rect l="l" t="t" r="r" b="b"/>
              <a:pathLst>
                <a:path w="642784" h="385464" extrusionOk="0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78302" y="5250656"/>
              <a:ext cx="1781048" cy="314027"/>
            </a:xfrm>
            <a:custGeom>
              <a:avLst/>
              <a:gdLst/>
              <a:ahLst/>
              <a:cxnLst/>
              <a:rect l="l" t="t" r="r" b="b"/>
              <a:pathLst>
                <a:path w="1781048" h="314027" extrusionOk="0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90344" y="5404894"/>
              <a:ext cx="1040060" cy="455414"/>
            </a:xfrm>
            <a:custGeom>
              <a:avLst/>
              <a:gdLst/>
              <a:ahLst/>
              <a:cxnLst/>
              <a:rect l="l" t="t" r="r" b="b"/>
              <a:pathLst>
                <a:path w="1040060" h="455414" extrusionOk="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73586" y="6263466"/>
              <a:ext cx="1077258" cy="461367"/>
            </a:xfrm>
            <a:custGeom>
              <a:avLst/>
              <a:gdLst/>
              <a:ahLst/>
              <a:cxnLst/>
              <a:rect l="l" t="t" r="r" b="b"/>
              <a:pathLst>
                <a:path w="1077258" h="461367" extrusionOk="0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531332" y="5949605"/>
              <a:ext cx="299073" cy="324445"/>
            </a:xfrm>
            <a:custGeom>
              <a:avLst/>
              <a:gdLst/>
              <a:ahLst/>
              <a:cxnLst/>
              <a:rect l="l" t="t" r="r" b="b"/>
              <a:pathLst>
                <a:path w="299073" h="324445" extrusionOk="0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13394" y="5425142"/>
              <a:ext cx="557972" cy="370582"/>
            </a:xfrm>
            <a:custGeom>
              <a:avLst/>
              <a:gdLst/>
              <a:ahLst/>
              <a:cxnLst/>
              <a:rect l="l" t="t" r="r" b="b"/>
              <a:pathLst>
                <a:path w="557972" h="370582" extrusionOk="0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36975" y="5677250"/>
              <a:ext cx="193430" cy="305097"/>
            </a:xfrm>
            <a:custGeom>
              <a:avLst/>
              <a:gdLst/>
              <a:ahLst/>
              <a:cxnLst/>
              <a:rect l="l" t="t" r="r" b="b"/>
              <a:pathLst>
                <a:path w="193430" h="305097" extrusionOk="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457200" y="799275"/>
            <a:ext cx="5486400" cy="318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5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49" name="Google Shape;49;p5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73" name="Google Shape;73;p7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3200375" y="1909300"/>
            <a:ext cx="2493600" cy="30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2"/>
          </p:nvPr>
        </p:nvSpPr>
        <p:spPr>
          <a:xfrm>
            <a:off x="6193205" y="1909300"/>
            <a:ext cx="2493600" cy="30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98" name="Google Shape;98;p9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 flip="none" rotWithShape="1">
          <a:gsLst>
            <a:gs pos="0">
              <a:srgbClr val="635080"/>
            </a:gs>
            <a:gs pos="100000">
              <a:srgbClr val="81CBC9"/>
            </a:gs>
          </a:gsLst>
          <a:lin ang="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6D683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2pPr>
            <a:lvl3pPr lvl="2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3pPr>
            <a:lvl4pPr lvl="3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4pPr>
            <a:lvl5pPr lvl="4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5pPr>
            <a:lvl6pPr lvl="5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6pPr>
            <a:lvl7pPr lvl="6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7pPr>
            <a:lvl8pPr lvl="7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8pPr>
            <a:lvl9pPr lvl="8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472387EDC222B2A016F0872AEF8F68F5475891B1D02818C3829C5026A2DEFF36F4DBA15AE7993ABD5EBD565530EAxBG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2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fko.kotel@yandex.r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 txBox="1">
            <a:spLocks noGrp="1"/>
          </p:cNvSpPr>
          <p:nvPr>
            <p:ph type="ctrTitle"/>
          </p:nvPr>
        </p:nvSpPr>
        <p:spPr>
          <a:xfrm>
            <a:off x="763899" y="1059582"/>
            <a:ext cx="8147248" cy="213251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dirty="0"/>
              <a:t>Бюджет 2024</a:t>
            </a:r>
            <a:br>
              <a:rPr lang="ru-RU" dirty="0"/>
            </a:br>
            <a:r>
              <a:rPr lang="ru-RU" sz="3600" dirty="0"/>
              <a:t>и плановый период 2025 - 2026</a:t>
            </a:r>
            <a:endParaRPr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563888" y="4059475"/>
            <a:ext cx="554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решения Совета депутатов</a:t>
            </a:r>
          </a:p>
          <a:p>
            <a:pPr algn="ctr"/>
            <a:r>
              <a:rPr lang="ru-RU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Котельники Московской области от 21.11.2023 № 7/71</a:t>
            </a:r>
          </a:p>
          <a:p>
            <a:pPr algn="ctr"/>
            <a:r>
              <a:rPr lang="ru-RU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проекте бюджета городского округа Котельники Московской области</a:t>
            </a:r>
          </a:p>
          <a:p>
            <a:pPr algn="ctr"/>
            <a:r>
              <a:rPr lang="ru-RU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2024 год и на плановый период 2025 и 2026 годов»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E5AA50-93CE-4D28-8650-0C9564F80B98}"/>
              </a:ext>
            </a:extLst>
          </p:cNvPr>
          <p:cNvSpPr/>
          <p:nvPr/>
        </p:nvSpPr>
        <p:spPr>
          <a:xfrm>
            <a:off x="323528" y="157888"/>
            <a:ext cx="830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 </a:t>
            </a:r>
            <a:r>
              <a:rPr lang="ru-RU" sz="1200" b="1" dirty="0">
                <a:solidFill>
                  <a:srgbClr val="FFFFFF"/>
                </a:solidFill>
                <a:latin typeface="Roboto Slab"/>
                <a:ea typeface="Roboto Slab"/>
                <a:sym typeface="Roboto Slab"/>
              </a:rPr>
              <a:t>проект</a:t>
            </a:r>
            <a:r>
              <a:rPr lang="ru-RU" sz="1200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80FCDF4-7A15-4A07-B30D-4761AC2D4EC4}"/>
              </a:ext>
            </a:extLst>
          </p:cNvPr>
          <p:cNvSpPr/>
          <p:nvPr/>
        </p:nvSpPr>
        <p:spPr>
          <a:xfrm>
            <a:off x="502625" y="915566"/>
            <a:ext cx="3924435" cy="2536397"/>
          </a:xfrm>
          <a:prstGeom prst="roundRect">
            <a:avLst/>
          </a:prstGeom>
          <a:solidFill>
            <a:srgbClr val="C4E6E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0" y="197480"/>
            <a:ext cx="8753226" cy="303789"/>
          </a:xfrm>
        </p:spPr>
        <p:txBody>
          <a:bodyPr/>
          <a:lstStyle/>
          <a:p>
            <a:r>
              <a:rPr lang="ru-RU" sz="2000" dirty="0"/>
              <a:t>Налоговые ставки земельного налога </a:t>
            </a:r>
            <a:r>
              <a:rPr lang="ru-RU" sz="1100" dirty="0"/>
              <a:t>(от кадастровой стоимости земельных участков)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3040" y="4551190"/>
            <a:ext cx="8649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Ставки налога установлены Решением Совета депутатов городского округа Котельники Московской области от 18.11.2015 № 2/21</a:t>
            </a:r>
            <a:b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 земельном налоге на территории городского округа Котельники Московской области»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29FE22-D486-4075-B10B-1D3D92C58BBA}"/>
              </a:ext>
            </a:extLst>
          </p:cNvPr>
          <p:cNvSpPr txBox="1"/>
          <p:nvPr/>
        </p:nvSpPr>
        <p:spPr>
          <a:xfrm>
            <a:off x="637640" y="1650932"/>
            <a:ext cx="367240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занятых жилищным фондом и объектами инженерной инфраструктуры жилищно-коммунального комплекса или приобретенных (предоставленных) для жилищного строительства (за исключением земельных участков, приобретенных (предоставленных) для индивидуального жилищного строительства, используемых в предпринимательской деятельности);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не используемых в предпринимательской деятельности, приобретенных (предоставленных) для ведения личного подсобного хозяйства, садоводства, или огородничества или животноводств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5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занятых индивидуальными гаражами, общественными организациями собственников гаражей и гаражных кооперативов.</a:t>
            </a:r>
          </a:p>
          <a:p>
            <a:endParaRPr lang="ru-RU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06DFB-2D72-4905-8DEB-EA42C67A4B64}"/>
              </a:ext>
            </a:extLst>
          </p:cNvPr>
          <p:cNvSpPr txBox="1"/>
          <p:nvPr/>
        </p:nvSpPr>
        <p:spPr>
          <a:xfrm>
            <a:off x="1285711" y="915566"/>
            <a:ext cx="237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35080"/>
                </a:solidFill>
                <a:latin typeface="Arial Black" panose="020B0A04020102020204" pitchFamily="34" charset="0"/>
              </a:rPr>
              <a:t>0,2</a:t>
            </a:r>
            <a:r>
              <a:rPr lang="ru-RU" sz="1100" dirty="0">
                <a:solidFill>
                  <a:srgbClr val="635080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35080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в отношении земельных участков: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0BE312F-5F7A-4BE4-81B4-6D387BE3F91E}"/>
              </a:ext>
            </a:extLst>
          </p:cNvPr>
          <p:cNvSpPr/>
          <p:nvPr/>
        </p:nvSpPr>
        <p:spPr>
          <a:xfrm>
            <a:off x="4680013" y="904514"/>
            <a:ext cx="3924435" cy="253639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205CA1-28C5-48C4-B146-476485452554}"/>
              </a:ext>
            </a:extLst>
          </p:cNvPr>
          <p:cNvSpPr txBox="1"/>
          <p:nvPr/>
        </p:nvSpPr>
        <p:spPr>
          <a:xfrm>
            <a:off x="5580112" y="915566"/>
            <a:ext cx="237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73759"/>
                </a:solidFill>
                <a:latin typeface="Arial Black" panose="020B0A04020102020204" pitchFamily="34" charset="0"/>
              </a:rPr>
              <a:t>0,3</a:t>
            </a:r>
            <a:r>
              <a:rPr lang="ru-RU" sz="1100" dirty="0">
                <a:solidFill>
                  <a:srgbClr val="673759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73759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800" dirty="0">
                <a:solidFill>
                  <a:srgbClr val="673759"/>
                </a:solidFill>
              </a:rPr>
              <a:t>в отношении земельных участков: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DB7EF-855C-41F6-A5EE-B74BB4F0DA6D}"/>
              </a:ext>
            </a:extLst>
          </p:cNvPr>
          <p:cNvSpPr txBox="1"/>
          <p:nvPr/>
        </p:nvSpPr>
        <p:spPr>
          <a:xfrm>
            <a:off x="4806026" y="1650932"/>
            <a:ext cx="367240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отнесенных к землям в составе зон сельскохозяйственного назначения или к землям в составе зон сельскохозяйственного использования в городском округе Котельники и используемых для сельскохозяйственного производства</a:t>
            </a:r>
          </a:p>
          <a:p>
            <a:endParaRPr lang="ru-RU" sz="8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ограниченных в обороте в соответствии с законодательством Российской Федерации, предоставленных для обеспечения обороны, безопасности и таможенных нужд;</a:t>
            </a:r>
          </a:p>
          <a:p>
            <a:endParaRPr lang="ru-RU" sz="800" dirty="0">
              <a:solidFill>
                <a:schemeClr val="accent5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занятых объектами образования, науки, здравоохранения и социального обеспечения, физической культуры и спорта, культуры, искусства.</a:t>
            </a:r>
          </a:p>
          <a:p>
            <a:endParaRPr lang="ru-RU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FFAF67-767F-48C7-8DAD-278D5BE81F9B}"/>
              </a:ext>
            </a:extLst>
          </p:cNvPr>
          <p:cNvSpPr txBox="1"/>
          <p:nvPr/>
        </p:nvSpPr>
        <p:spPr>
          <a:xfrm>
            <a:off x="958098" y="353197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1,5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% 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в отношении прочих земельных участков</a:t>
            </a:r>
          </a:p>
        </p:txBody>
      </p:sp>
    </p:spTree>
    <p:extLst>
      <p:ext uri="{BB962C8B-B14F-4D97-AF65-F5344CB8AC3E}">
        <p14:creationId xmlns:p14="http://schemas.microsoft.com/office/powerpoint/2010/main" val="219790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80FCDF4-7A15-4A07-B30D-4761AC2D4EC4}"/>
              </a:ext>
            </a:extLst>
          </p:cNvPr>
          <p:cNvSpPr/>
          <p:nvPr/>
        </p:nvSpPr>
        <p:spPr>
          <a:xfrm>
            <a:off x="502625" y="915567"/>
            <a:ext cx="1899675" cy="1204192"/>
          </a:xfrm>
          <a:prstGeom prst="roundRect">
            <a:avLst/>
          </a:prstGeom>
          <a:solidFill>
            <a:srgbClr val="C4E6E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0" y="197480"/>
            <a:ext cx="8753226" cy="303789"/>
          </a:xfrm>
        </p:spPr>
        <p:txBody>
          <a:bodyPr/>
          <a:lstStyle/>
          <a:p>
            <a:r>
              <a:rPr lang="ru-RU" sz="2000" dirty="0"/>
              <a:t>Налоговые ставки налога на имущество физических лиц </a:t>
            </a:r>
            <a:br>
              <a:rPr lang="ru-RU" sz="2000" dirty="0"/>
            </a:br>
            <a:r>
              <a:rPr lang="ru-RU" sz="1100" dirty="0"/>
              <a:t>(от кадастровой стоимости имущества)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8364" y="4543188"/>
            <a:ext cx="7187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Ставки налога установлены Решением Совета депутатов городского округа Котельники Московской области от 11.11.2014 № 7/4</a:t>
            </a:r>
            <a:b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 налоге на имущество физических лиц на территории городского округа Котельники Московской области» </a:t>
            </a:r>
          </a:p>
          <a:p>
            <a:pPr algn="ctr"/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06DFB-2D72-4905-8DEB-EA42C67A4B64}"/>
              </a:ext>
            </a:extLst>
          </p:cNvPr>
          <p:cNvSpPr txBox="1"/>
          <p:nvPr/>
        </p:nvSpPr>
        <p:spPr>
          <a:xfrm>
            <a:off x="604230" y="1024739"/>
            <a:ext cx="18996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35080"/>
                </a:solidFill>
                <a:latin typeface="Arial Black" panose="020B0A04020102020204" pitchFamily="34" charset="0"/>
              </a:rPr>
              <a:t>0,1</a:t>
            </a:r>
            <a:r>
              <a:rPr lang="ru-RU" sz="1100" dirty="0">
                <a:solidFill>
                  <a:srgbClr val="635080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35080"/>
                </a:solidFill>
                <a:latin typeface="Arial Black" panose="020B0A04020102020204" pitchFamily="34" charset="0"/>
              </a:rPr>
              <a:t>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Квартира (часть квартиры)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комната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0BE312F-5F7A-4BE4-81B4-6D387BE3F91E}"/>
              </a:ext>
            </a:extLst>
          </p:cNvPr>
          <p:cNvSpPr/>
          <p:nvPr/>
        </p:nvSpPr>
        <p:spPr>
          <a:xfrm>
            <a:off x="2526595" y="912673"/>
            <a:ext cx="3924435" cy="253639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205CA1-28C5-48C4-B146-476485452554}"/>
              </a:ext>
            </a:extLst>
          </p:cNvPr>
          <p:cNvSpPr txBox="1"/>
          <p:nvPr/>
        </p:nvSpPr>
        <p:spPr>
          <a:xfrm>
            <a:off x="3300679" y="940153"/>
            <a:ext cx="237626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73759"/>
                </a:solidFill>
                <a:latin typeface="Arial Black" panose="020B0A04020102020204" pitchFamily="34" charset="0"/>
              </a:rPr>
              <a:t>0,3</a:t>
            </a:r>
            <a:r>
              <a:rPr lang="ru-RU" sz="1100" dirty="0">
                <a:solidFill>
                  <a:srgbClr val="673759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73759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900" dirty="0">
                <a:solidFill>
                  <a:srgbClr val="673759"/>
                </a:solidFill>
              </a:rPr>
              <a:t>в отношении земельных участков</a:t>
            </a:r>
            <a:r>
              <a:rPr lang="ru-RU" sz="800" dirty="0">
                <a:solidFill>
                  <a:srgbClr val="673759"/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DB7EF-855C-41F6-A5EE-B74BB4F0DA6D}"/>
              </a:ext>
            </a:extLst>
          </p:cNvPr>
          <p:cNvSpPr txBox="1"/>
          <p:nvPr/>
        </p:nvSpPr>
        <p:spPr>
          <a:xfrm>
            <a:off x="2685246" y="1608008"/>
            <a:ext cx="367240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Жилые дома (часть жилого дома)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Объекты незавершенного строительства в случае, если проектируемым назначением таких объектов является жилой дом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Единые недвижимые комплексы, в состав которых входит хотя бы один жилой дом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Гаражи и </a:t>
            </a:r>
            <a:r>
              <a:rPr lang="ru-RU" sz="900" dirty="0" err="1">
                <a:solidFill>
                  <a:schemeClr val="accent5">
                    <a:lumMod val="50000"/>
                  </a:schemeClr>
                </a:solidFill>
              </a:rPr>
              <a:t>машино</a:t>
            </a: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-места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Хозяйственные строения или сооружения,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индивидуального жилищного строительства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FFAF67-767F-48C7-8DAD-278D5BE81F9B}"/>
              </a:ext>
            </a:extLst>
          </p:cNvPr>
          <p:cNvSpPr txBox="1"/>
          <p:nvPr/>
        </p:nvSpPr>
        <p:spPr>
          <a:xfrm>
            <a:off x="958098" y="353197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0,5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% 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в отношении прочих объектов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A20A5DE-DF0A-49BB-9F5E-49EAAA6AFD84}"/>
              </a:ext>
            </a:extLst>
          </p:cNvPr>
          <p:cNvSpPr/>
          <p:nvPr/>
        </p:nvSpPr>
        <p:spPr>
          <a:xfrm>
            <a:off x="6559073" y="904750"/>
            <a:ext cx="2410132" cy="2536397"/>
          </a:xfrm>
          <a:prstGeom prst="roundRect">
            <a:avLst/>
          </a:prstGeom>
          <a:solidFill>
            <a:srgbClr val="FFFFCC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FF74F-D93A-4363-9C6D-BD7E11D2463B}"/>
              </a:ext>
            </a:extLst>
          </p:cNvPr>
          <p:cNvSpPr txBox="1"/>
          <p:nvPr/>
        </p:nvSpPr>
        <p:spPr>
          <a:xfrm>
            <a:off x="6660677" y="988835"/>
            <a:ext cx="22343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ставки от кадастровой стоимости в отношении объектов налогообложения, включенных в перечень, определяемый в соответствии с пунктом 7 статьи 378.2 Налогового кодекса Российской Федерации, в отношении объектов налогообложения, предусмотренных абзацем вторым пункта 10 статьи 378.2 Налогового кодекса Российской Федерации составляют: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2015 году -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1,5 %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 году -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1,5 %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2017 году -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1,5 %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2018 году и следующие –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2 %</a:t>
            </a:r>
          </a:p>
          <a:p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CEB6DB4-427E-46FC-B3E2-A81CD5A7DF53}"/>
              </a:ext>
            </a:extLst>
          </p:cNvPr>
          <p:cNvSpPr/>
          <p:nvPr/>
        </p:nvSpPr>
        <p:spPr>
          <a:xfrm>
            <a:off x="502625" y="2235726"/>
            <a:ext cx="1899675" cy="1195954"/>
          </a:xfrm>
          <a:prstGeom prst="roundRect">
            <a:avLst/>
          </a:prstGeom>
          <a:solidFill>
            <a:srgbClr val="CCCCFF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D16E3A-D781-44C3-91B8-210B17F57CAF}"/>
              </a:ext>
            </a:extLst>
          </p:cNvPr>
          <p:cNvSpPr txBox="1"/>
          <p:nvPr/>
        </p:nvSpPr>
        <p:spPr>
          <a:xfrm>
            <a:off x="502626" y="2266789"/>
            <a:ext cx="17689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35080"/>
                </a:solidFill>
                <a:latin typeface="Arial Black" panose="020B0A04020102020204" pitchFamily="34" charset="0"/>
              </a:rPr>
              <a:t>2</a:t>
            </a:r>
            <a:r>
              <a:rPr lang="ru-RU" sz="1100" dirty="0">
                <a:solidFill>
                  <a:srgbClr val="635080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35080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в отношении объектов, кадастровая стоимость каждого из которых превышает 300 </a:t>
            </a:r>
            <a:r>
              <a:rPr lang="ru-RU" sz="900" dirty="0" err="1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endParaRPr lang="ru-RU" sz="9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72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B96E0DE-3711-4BC1-BD7D-D9D5651EF217}"/>
              </a:ext>
            </a:extLst>
          </p:cNvPr>
          <p:cNvSpPr/>
          <p:nvPr/>
        </p:nvSpPr>
        <p:spPr>
          <a:xfrm>
            <a:off x="60165" y="560038"/>
            <a:ext cx="8928992" cy="2823703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413" y="130811"/>
            <a:ext cx="8753226" cy="303789"/>
          </a:xfrm>
        </p:spPr>
        <p:txBody>
          <a:bodyPr/>
          <a:lstStyle/>
          <a:p>
            <a:r>
              <a:rPr lang="ru-RU" sz="2000" dirty="0"/>
              <a:t>Перечень налоговых льгот </a:t>
            </a:r>
            <a:r>
              <a:rPr lang="ru-RU" sz="1100" dirty="0"/>
              <a:t>(установленных НПА муниципального образования, дополнительно к льготам, установленным ст.395 и ст.407 НК РФ)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7" y="4365181"/>
            <a:ext cx="8649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Льготы установлены:</a:t>
            </a:r>
          </a:p>
          <a:p>
            <a:pPr marL="171450" indent="-171450">
              <a:buFontTx/>
              <a:buChar char="-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Совета депутатов городского округа Котельники Московской области от 18.11.2015 № 2/21 «О  земельном налоге на территории городского округа Котельники Московской области» </a:t>
            </a:r>
          </a:p>
          <a:p>
            <a:pPr marL="171450" indent="-171450">
              <a:buFontTx/>
              <a:buChar char="-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Совета депутатов городского округа Котельники Московской области от 11.11.2014 № 7/4 «О  налоге на имущество физических лиц на территории городского округа Котельники Московской области»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29FE22-D486-4075-B10B-1D3D92C58BBA}"/>
              </a:ext>
            </a:extLst>
          </p:cNvPr>
          <p:cNvSpPr txBox="1"/>
          <p:nvPr/>
        </p:nvSpPr>
        <p:spPr>
          <a:xfrm>
            <a:off x="141724" y="602794"/>
            <a:ext cx="30603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земельного налога организации:</a:t>
            </a:r>
          </a:p>
          <a:p>
            <a:pPr defTabSz="900113"/>
            <a:endParaRPr lang="ru-RU" sz="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местного самоуправления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 учреждения (учредителем которых является муниципальное образование "Городской округ Котельники Московской </a:t>
            </a: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области" (за исключением земель, используемых для осуществления деятельности не по профилю учреждения)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медицинские организации, осуществляющие свою деятельность на территории города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- в отношении земельных участков, занятых кладбищами и иными местами погребения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занятые муниципальным жилищным фондом, и землями общего пользования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и муниципальные учреждения Московской области, вид деятельности которых направлен на сопровождение процедуры оформления права собственности Московской области на объекты недвижимости, включая земельные участки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0E2115-E9A2-4B0D-8B3C-581EB75FD587}"/>
              </a:ext>
            </a:extLst>
          </p:cNvPr>
          <p:cNvSpPr txBox="1"/>
          <p:nvPr/>
        </p:nvSpPr>
        <p:spPr>
          <a:xfrm>
            <a:off x="3163343" y="611081"/>
            <a:ext cx="29523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земельного налога физические лица </a:t>
            </a:r>
          </a:p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одного ЗУ, находящегося в собственности, постоянном (бессрочном) пользовании или пожизненном наследуемом владении):</a:t>
            </a:r>
          </a:p>
          <a:p>
            <a:pPr algn="ctr"/>
            <a:endParaRPr lang="ru-RU" sz="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Герои Советского Союза, Герои Российской Федерации, Герои Социалистического Труда и полные кавалеры ордена Славы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инвалиды I и II групп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инвалиды с детства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ветераны и инвалиды Великой Отечественной войны, а также ветераны и инвалиды боевых действий;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граждане, носящие звание «Почетный гражданин города Котельники» и звание «Мать-героиня»</a:t>
            </a:r>
          </a:p>
          <a:p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E344FD-E83F-41CE-B448-B07C0A839944}"/>
              </a:ext>
            </a:extLst>
          </p:cNvPr>
          <p:cNvSpPr txBox="1"/>
          <p:nvPr/>
        </p:nvSpPr>
        <p:spPr>
          <a:xfrm>
            <a:off x="6164166" y="597102"/>
            <a:ext cx="275298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земельного налога</a:t>
            </a:r>
          </a:p>
          <a:p>
            <a:pPr algn="ctr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размере 50%:</a:t>
            </a:r>
          </a:p>
          <a:p>
            <a:pPr algn="ctr"/>
            <a:endParaRPr lang="ru-RU" sz="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Пенсионеры, получающие пенсии, назначенные в порядке, установленном пенсионным законодательством Российской Федерации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 достигшие возраста 60 и 55 лет (соответственно мужчины и женщины), которым в соответствии с законодательством Российской Федерации выплачивается ежемесячное пожизненное содержание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многодетные семьи в отношении земельных участков, предоставленных многодетным семьям в соответствии с Законом Московской области N 73/2011-ОЗ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малоимущие семьи и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50305DBB-7A85-4EEB-A373-3F91E9FD8CBB}"/>
              </a:ext>
            </a:extLst>
          </p:cNvPr>
          <p:cNvSpPr/>
          <p:nvPr/>
        </p:nvSpPr>
        <p:spPr>
          <a:xfrm>
            <a:off x="314527" y="3358075"/>
            <a:ext cx="8514946" cy="872480"/>
          </a:xfrm>
          <a:prstGeom prst="roundRect">
            <a:avLst/>
          </a:prstGeom>
          <a:solidFill>
            <a:srgbClr val="C4E6E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272D4C-6747-4326-A21B-3D8D71D14983}"/>
              </a:ext>
            </a:extLst>
          </p:cNvPr>
          <p:cNvSpPr txBox="1"/>
          <p:nvPr/>
        </p:nvSpPr>
        <p:spPr>
          <a:xfrm>
            <a:off x="314527" y="3421772"/>
            <a:ext cx="29523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налога на имущество</a:t>
            </a:r>
          </a:p>
          <a:p>
            <a:pPr algn="ctr">
              <a:lnSpc>
                <a:spcPct val="120000"/>
              </a:lnSpc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физических лиц следующие категории налогоплательщиков </a:t>
            </a:r>
          </a:p>
          <a:p>
            <a:pPr algn="ctr">
              <a:lnSpc>
                <a:spcPct val="120000"/>
              </a:lnSpc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отношении одного объекта налогообложения)</a:t>
            </a:r>
          </a:p>
          <a:p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F78FD-5776-4C12-9502-32CCF56F86B2}"/>
              </a:ext>
            </a:extLst>
          </p:cNvPr>
          <p:cNvSpPr txBox="1"/>
          <p:nvPr/>
        </p:nvSpPr>
        <p:spPr>
          <a:xfrm>
            <a:off x="3122839" y="3467975"/>
            <a:ext cx="396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2A4655-8AFD-45C1-8412-83C3D8E1F5B5}"/>
              </a:ext>
            </a:extLst>
          </p:cNvPr>
          <p:cNvSpPr/>
          <p:nvPr/>
        </p:nvSpPr>
        <p:spPr>
          <a:xfrm>
            <a:off x="3798836" y="3470391"/>
            <a:ext cx="158417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сироты и дети, оставшиеся без попечения родителей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2918790-188E-4FED-8F8C-BA297C9CFF76}"/>
              </a:ext>
            </a:extLst>
          </p:cNvPr>
          <p:cNvSpPr/>
          <p:nvPr/>
        </p:nvSpPr>
        <p:spPr>
          <a:xfrm>
            <a:off x="5589113" y="3467975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граждане, носящие звание «Почетный гражданин города Котельники»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C2FB630-6BE2-4D74-812B-CB8D4B3AADAD}"/>
              </a:ext>
            </a:extLst>
          </p:cNvPr>
          <p:cNvSpPr/>
          <p:nvPr/>
        </p:nvSpPr>
        <p:spPr>
          <a:xfrm>
            <a:off x="7375600" y="3467975"/>
            <a:ext cx="1453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физические лица, имеющие на иждивении ребенка-инвалида</a:t>
            </a:r>
          </a:p>
        </p:txBody>
      </p:sp>
    </p:spTree>
    <p:extLst>
      <p:ext uri="{BB962C8B-B14F-4D97-AF65-F5344CB8AC3E}">
        <p14:creationId xmlns:p14="http://schemas.microsoft.com/office/powerpoint/2010/main" val="4157346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016"/>
            <a:ext cx="7067128" cy="1368152"/>
          </a:xfrm>
        </p:spPr>
        <p:txBody>
          <a:bodyPr/>
          <a:lstStyle/>
          <a:p>
            <a:r>
              <a:rPr lang="ru-RU" sz="2000" dirty="0"/>
              <a:t>Предоставление налоговых льгот юридическим лицам на территории городского округа Котельники Московской области  (оценка налоговых расходов)</a:t>
            </a:r>
            <a:br>
              <a:rPr lang="ru-RU" sz="2000" dirty="0"/>
            </a:br>
            <a:br>
              <a:rPr lang="ru-RU" sz="1800" dirty="0"/>
            </a:br>
            <a:endParaRPr lang="ru-RU" sz="18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95DFBE1-55AE-49DE-B7B9-F5ECE6E5F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718679"/>
              </p:ext>
            </p:extLst>
          </p:nvPr>
        </p:nvGraphicFramePr>
        <p:xfrm>
          <a:off x="431540" y="1032510"/>
          <a:ext cx="8280920" cy="30784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2148919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6708142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3434347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8542587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0395208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9265311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35217599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95071532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налогоплательщика, в отношение которого применена льгота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Налог, в отношение которого применена льгота</a:t>
                      </a:r>
                    </a:p>
                  </a:txBody>
                  <a:tcPr anchor="ctr"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плательщиков, воспользовавшихся льготой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выпадающих доходов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8288"/>
                  </a:ext>
                </a:extLst>
              </a:tr>
              <a:tr h="126287">
                <a:tc v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83253"/>
                  </a:ext>
                </a:extLst>
              </a:tr>
              <a:tr h="303322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 местного самоуправления городского округа Котельники Московской области</a:t>
                      </a: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7016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7399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7379</a:t>
                      </a:r>
                      <a:endParaRPr lang="ru-RU" sz="700" b="0" i="0" u="none" strike="noStrike" cap="none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5648453"/>
                  </a:ext>
                </a:extLst>
              </a:tr>
              <a:tr h="303322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Муниципальные учреждения (учредителем которых является муниципальное образование "Городской округ Котельники Московской области" (за исключением земель, используемых для осуществления деятельности не по профилю учреждения)</a:t>
                      </a:r>
                    </a:p>
                  </a:txBody>
                  <a:tcP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3428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3782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4831</a:t>
                      </a:r>
                      <a:endParaRPr lang="ru-RU" sz="700" b="0" i="0" u="none" strike="noStrike" cap="none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5485876"/>
                  </a:ext>
                </a:extLst>
              </a:tr>
              <a:tr h="409484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Государственные медицинские организации, осуществляющие деятельность на территории городского округа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121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122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62</a:t>
                      </a:r>
                      <a:endParaRPr lang="ru-RU" sz="700" b="0" i="0" u="none" strike="noStrike" cap="none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4789233"/>
                  </a:ext>
                </a:extLst>
              </a:tr>
              <a:tr h="198290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организации - в отношении земельных участков, занятых кладбищами и иными местами погребения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7652824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земельные участки, занятые муниципальным жилищным фондом, и землями общего 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7089494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государственные и муниципальные учреждения Московской области, вид деятельности которых направлен на сопровождение процедуры оформления права собственности Московской области на объекты недвижимости, включая земельные участки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355970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D7DF92D9-F3A0-4FA3-BF79-3B2EFED1643B}"/>
              </a:ext>
            </a:extLst>
          </p:cNvPr>
          <p:cNvSpPr txBox="1"/>
          <p:nvPr/>
        </p:nvSpPr>
        <p:spPr>
          <a:xfrm>
            <a:off x="323528" y="4227934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эффективности налоговых расходов проводится ежегодно в соответствии с Постановлениями главы городского округа Котельники Московской области от 15.05.2020 № 314-ПГ «Об утверждении Порядка формирования перечня налоговых расходов городского округа Котельники Московской области и оценки налоговых расходов городского округа Котельники Московской области» и от 19.05.2020 № 329-ПГ «Об образовании комиссии по формированию итогов оценки эффективности налоговых расходов городского округа Котельники Московской области», путем проведения заседании комиссии и принятия протокола об оценке эффективности налоговых расходов городского округа Котельники Московской области за соответствующий год.</a:t>
            </a:r>
          </a:p>
          <a:p>
            <a:pPr algn="ctr"/>
            <a:r>
              <a:rPr lang="ru-RU" sz="7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налоговых расходов за 2023 год будет проводиться в 3 кв. 2024 года.</a:t>
            </a:r>
          </a:p>
          <a:p>
            <a:pPr algn="ctr"/>
            <a:endParaRPr lang="ru-RU" sz="7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02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95DFBE1-55AE-49DE-B7B9-F5ECE6E5F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882511"/>
              </p:ext>
            </p:extLst>
          </p:nvPr>
        </p:nvGraphicFramePr>
        <p:xfrm>
          <a:off x="431540" y="914032"/>
          <a:ext cx="8280920" cy="39776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916324">
                  <a:extLst>
                    <a:ext uri="{9D8B030D-6E8A-4147-A177-3AD203B41FA5}">
                      <a16:colId xmlns:a16="http://schemas.microsoft.com/office/drawing/2014/main" val="2021489199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16708142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3434347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8542587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0395208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9265311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35217599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95071532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 налогоплательщика, в отношении которого применена льгота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Налог, в отношении которого применена льгота</a:t>
                      </a:r>
                    </a:p>
                  </a:txBody>
                  <a:tcPr anchor="ctr"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плательщиков, воспользовавшихся льготой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выпадающих доходов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8288"/>
                  </a:ext>
                </a:extLst>
              </a:tr>
              <a:tr h="126287">
                <a:tc v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83253"/>
                  </a:ext>
                </a:extLst>
              </a:tr>
              <a:tr h="1982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Герои Советского Союза, Герои Российской Федерации, Герои Социалистического Труда и полные кавалеры ордена Славы</a:t>
                      </a: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57652824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r>
                        <a:rPr lang="ru-RU" sz="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Инвалиды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 </a:t>
                      </a:r>
                      <a:r>
                        <a:rPr lang="ru-RU" sz="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группы</a:t>
                      </a:r>
                    </a:p>
                  </a:txBody>
                  <a:tcP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85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82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78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7089494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Инвалиды с детства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98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91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91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3559706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Ветераны ВОВ и боевых действий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2029681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Участники ВОВ, а также граждане, на которых законодательством распространены социальные гарантии и льготы участников ВОВ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5100666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Почетные граждане городского округа Котельники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3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3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0302381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Пенсионеры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247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234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238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2915464"/>
                  </a:ext>
                </a:extLst>
              </a:tr>
              <a:tr h="197159">
                <a:tc>
                  <a:txBody>
                    <a:bodyPr/>
                    <a:lstStyle/>
                    <a:p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Почетные граждане городского округа Котельники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4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3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3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1778905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Лица,  достигшие возраста 60 и 55 лет (соответственно мужчины и женщины), которым выплачивается ежемесячное пожизненное содержание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9366296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многодетные семьи в отношении земельных участков, предоставленных многодетным семьям в соответствии с Законом Московской области N 73/2011-ОЗ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0607457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/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малоимущие семьи и малоимущие одиноко проживающие граждане, среднедушевой доход которых ниже величины прожиточного минимума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5790791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/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сироты и дети, оставшиеся без попечения родителей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имущество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154733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Почетные граждане городского округа Котельники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имущество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2782916"/>
                  </a:ext>
                </a:extLst>
              </a:tr>
              <a:tr h="183856">
                <a:tc>
                  <a:txBody>
                    <a:bodyPr/>
                    <a:lstStyle/>
                    <a:p>
                      <a:pPr/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Физические лица, имеющие на иждивении ребенка-инвалида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имущество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16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27</a:t>
                      </a:r>
                      <a:endParaRPr lang="ru-RU" sz="700" b="0" i="0" u="none" strike="noStrike" cap="none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u="none" strike="noStrike" cap="none" dirty="0">
                          <a:solidFill>
                            <a:srgbClr val="2159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42</a:t>
                      </a:r>
                      <a:endParaRPr lang="ru-RU" sz="700" b="0" i="0" u="none" strike="noStrike" cap="none" dirty="0">
                        <a:solidFill>
                          <a:srgbClr val="2159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6675983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14D1191-4CAD-4628-AE98-26D604B8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016"/>
            <a:ext cx="7067128" cy="1368152"/>
          </a:xfrm>
        </p:spPr>
        <p:txBody>
          <a:bodyPr/>
          <a:lstStyle/>
          <a:p>
            <a:r>
              <a:rPr lang="ru-RU" sz="2000" dirty="0"/>
              <a:t>Предоставление налоговых льгот физическим лицам на территории городского округа Котельники Московской области  (оценка налоговых расходов)</a:t>
            </a:r>
            <a:br>
              <a:rPr lang="ru-RU" sz="2000" dirty="0"/>
            </a:b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46193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/>
              <a:t>Структура расходов бюджета</a:t>
            </a:r>
            <a:endParaRPr sz="3000" dirty="0"/>
          </a:p>
        </p:txBody>
      </p:sp>
      <p:sp>
        <p:nvSpPr>
          <p:cNvPr id="296" name="Google Shape;296;p29"/>
          <p:cNvSpPr txBox="1"/>
          <p:nvPr/>
        </p:nvSpPr>
        <p:spPr>
          <a:xfrm>
            <a:off x="7276800" y="2119116"/>
            <a:ext cx="1615680" cy="13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МУНИЦИПАЛЬНЫЕ ПРОГРАММЫ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7 713,3млн.руб.</a:t>
            </a:r>
            <a:endParaRPr sz="800" dirty="0">
              <a:solidFill>
                <a:schemeClr val="accent5">
                  <a:lumMod val="50000"/>
                </a:schemeClr>
              </a:solidFill>
              <a:latin typeface="+mn-lt"/>
              <a:ea typeface="Chivo"/>
              <a:cs typeface="Chivo"/>
              <a:sym typeface="Chivo"/>
            </a:endParaRPr>
          </a:p>
        </p:txBody>
      </p:sp>
      <p:cxnSp>
        <p:nvCxnSpPr>
          <p:cNvPr id="297" name="Google Shape;297;p29"/>
          <p:cNvCxnSpPr/>
          <p:nvPr/>
        </p:nvCxnSpPr>
        <p:spPr>
          <a:xfrm flipH="1">
            <a:off x="6149630" y="2862081"/>
            <a:ext cx="857550" cy="0"/>
          </a:xfrm>
          <a:prstGeom prst="straightConnector1">
            <a:avLst/>
          </a:prstGeom>
          <a:noFill/>
          <a:ln w="9525" cap="flat" cmpd="sng">
            <a:solidFill>
              <a:srgbClr val="9EB3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1" name="Google Shape;301;p29"/>
          <p:cNvCxnSpPr/>
          <p:nvPr/>
        </p:nvCxnSpPr>
        <p:spPr>
          <a:xfrm>
            <a:off x="2555776" y="4449645"/>
            <a:ext cx="1715100" cy="0"/>
          </a:xfrm>
          <a:prstGeom prst="straightConnector1">
            <a:avLst/>
          </a:prstGeom>
          <a:noFill/>
          <a:ln w="9525" cap="flat" cmpd="sng">
            <a:solidFill>
              <a:srgbClr val="9EB3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2" name="Google Shape;302;p29"/>
          <p:cNvSpPr txBox="1"/>
          <p:nvPr/>
        </p:nvSpPr>
        <p:spPr>
          <a:xfrm>
            <a:off x="569312" y="4048270"/>
            <a:ext cx="1867200" cy="80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НЕПРОГРАММНЫЕ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РАСХОДЫ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44,4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млн.руб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5">
                  <a:lumMod val="50000"/>
                </a:schemeClr>
              </a:solidFill>
              <a:latin typeface="+mn-lt"/>
              <a:ea typeface="Chivo"/>
              <a:cs typeface="Chivo"/>
              <a:sym typeface="Chivo"/>
            </a:endParaRPr>
          </a:p>
        </p:txBody>
      </p:sp>
      <p:sp>
        <p:nvSpPr>
          <p:cNvPr id="9" name="Цилиндр 8"/>
          <p:cNvSpPr/>
          <p:nvPr/>
        </p:nvSpPr>
        <p:spPr>
          <a:xfrm>
            <a:off x="3684030" y="4083918"/>
            <a:ext cx="2472147" cy="716298"/>
          </a:xfrm>
          <a:prstGeom prst="can">
            <a:avLst>
              <a:gd name="adj" fmla="val 50000"/>
            </a:avLst>
          </a:prstGeom>
          <a:gradFill flip="none" rotWithShape="1">
            <a:gsLst>
              <a:gs pos="0">
                <a:srgbClr val="602C5C">
                  <a:shade val="30000"/>
                  <a:satMod val="115000"/>
                </a:srgbClr>
              </a:gs>
              <a:gs pos="50000">
                <a:srgbClr val="602C5C">
                  <a:shade val="67500"/>
                  <a:satMod val="115000"/>
                </a:srgbClr>
              </a:gs>
              <a:gs pos="100000">
                <a:srgbClr val="602C5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Цилиндр 7"/>
          <p:cNvSpPr/>
          <p:nvPr/>
        </p:nvSpPr>
        <p:spPr>
          <a:xfrm>
            <a:off x="3684031" y="1457924"/>
            <a:ext cx="2472146" cy="2697995"/>
          </a:xfrm>
          <a:prstGeom prst="can">
            <a:avLst>
              <a:gd name="adj" fmla="val 13053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948264" y="2718065"/>
            <a:ext cx="288032" cy="2880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2483768" y="4305629"/>
            <a:ext cx="288032" cy="288032"/>
          </a:xfrm>
          <a:prstGeom prst="ellipse">
            <a:avLst/>
          </a:prstGeom>
          <a:solidFill>
            <a:srgbClr val="60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23928" y="1828000"/>
            <a:ext cx="274940" cy="223224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30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107504" y="-28105"/>
            <a:ext cx="8075240" cy="10427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Расходы бюджета в разрезе муниципальных программ</a:t>
            </a:r>
            <a:endParaRPr sz="24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23928" y="1828000"/>
            <a:ext cx="274940" cy="223224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518192"/>
              </p:ext>
            </p:extLst>
          </p:nvPr>
        </p:nvGraphicFramePr>
        <p:xfrm>
          <a:off x="251520" y="990609"/>
          <a:ext cx="8640959" cy="4101421"/>
        </p:xfrm>
        <a:graphic>
          <a:graphicData uri="http://schemas.openxmlformats.org/drawingml/2006/table">
            <a:tbl>
              <a:tblPr firstRow="1" firstCol="1" bandRow="1">
                <a:tableStyleId>{61139746-484A-4F92-B0BD-B6926064FB0F}</a:tableStyleId>
              </a:tblPr>
              <a:tblGrid>
                <a:gridCol w="2704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17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7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Наименование программы 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2023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2024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2025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2026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5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«Здравоохранение»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962,00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1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«Культура»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108 548,29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100 307,18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100 311,84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118 772,01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7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«Образование»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1 130 223,88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1 017 553,20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1 001 280,59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1 003 527,49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3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«Социальная защита населения»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20 621,60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20 989,39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21 213,39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21 246,72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2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«Спорт»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159 866,00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166 208,0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160 000,00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160 000,00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8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сельского хозяйства»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514,00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547,00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546,00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546,00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8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«Экология и окружающая среда»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10 634,14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2 672,15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2 672,15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2 672,15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8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«Безопасность и обеспечение безопасности жизнедеятельности населения»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69 765,50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64 531,30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62 072,00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62072,00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13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«Жилище»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23 403,50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25 811,00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47 908,00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6 453,00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7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инженерной инфраструктуры и </a:t>
                      </a:r>
                      <a:r>
                        <a:rPr lang="ru-RU" sz="7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энергоэффективности</a:t>
                      </a: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29 646,00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31 368,46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1 867,00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1 867,00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6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«Предпринимательство»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7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«Управление имуществом и муниципальными финансами»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342 930,82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346 271,48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346 271,48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346 271,48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8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23 940,11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21 342,60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21 339,60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21 339,60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7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и функционирование дорожно-транспортного комплекса»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30 942,42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44 222,13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38 310,00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39 205,00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52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«Муниципальная программа «Цифровое муниципальное образование»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84 894,60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77 298,00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77 063,00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77 033,00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52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«Архитектура и градостроительство»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5 453,05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27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«Формирование современной комфортной городской среды»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313 807,23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412 193,29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639 814,63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434 625,80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7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«Строительство объектов социальной инфраструктуры»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2 000 131,78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5 379 717,26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4 911 844,32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492 314,43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8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Итого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4 357 584,92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7 713 332,54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7 434 813,99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2 790 245,67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678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91264" cy="843658"/>
          </a:xfrm>
        </p:spPr>
        <p:txBody>
          <a:bodyPr/>
          <a:lstStyle/>
          <a:p>
            <a:pPr lvl="0">
              <a:lnSpc>
                <a:spcPct val="100000"/>
              </a:lnSpc>
              <a:buClrTx/>
              <a:buSzTx/>
              <a:defRPr/>
            </a:pPr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124487"/>
              </p:ext>
            </p:extLst>
          </p:nvPr>
        </p:nvGraphicFramePr>
        <p:xfrm>
          <a:off x="457491" y="1995686"/>
          <a:ext cx="8506999" cy="2923515"/>
        </p:xfrm>
        <a:graphic>
          <a:graphicData uri="http://schemas.openxmlformats.org/drawingml/2006/table">
            <a:tbl>
              <a:tblPr firstRow="1" firstCol="1" bandRow="1" bandCol="1">
                <a:tableStyleId>{35758FB7-9AC5-4552-8A53-C91805E547FA}</a:tableStyleId>
              </a:tblPr>
              <a:tblGrid>
                <a:gridCol w="398145">
                  <a:extLst>
                    <a:ext uri="{9D8B030D-6E8A-4147-A177-3AD203B41FA5}">
                      <a16:colId xmlns:a16="http://schemas.microsoft.com/office/drawing/2014/main" val="2225769319"/>
                    </a:ext>
                  </a:extLst>
                </a:gridCol>
                <a:gridCol w="1539641">
                  <a:extLst>
                    <a:ext uri="{9D8B030D-6E8A-4147-A177-3AD203B41FA5}">
                      <a16:colId xmlns:a16="http://schemas.microsoft.com/office/drawing/2014/main" val="1462507642"/>
                    </a:ext>
                  </a:extLst>
                </a:gridCol>
                <a:gridCol w="751768">
                  <a:extLst>
                    <a:ext uri="{9D8B030D-6E8A-4147-A177-3AD203B41FA5}">
                      <a16:colId xmlns:a16="http://schemas.microsoft.com/office/drawing/2014/main" val="76028110"/>
                    </a:ext>
                  </a:extLst>
                </a:gridCol>
                <a:gridCol w="128811">
                  <a:extLst>
                    <a:ext uri="{9D8B030D-6E8A-4147-A177-3AD203B41FA5}">
                      <a16:colId xmlns:a16="http://schemas.microsoft.com/office/drawing/2014/main" val="3130543453"/>
                    </a:ext>
                  </a:extLst>
                </a:gridCol>
                <a:gridCol w="485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685">
                  <a:extLst>
                    <a:ext uri="{9D8B030D-6E8A-4147-A177-3AD203B41FA5}">
                      <a16:colId xmlns:a16="http://schemas.microsoft.com/office/drawing/2014/main" val="1156723960"/>
                    </a:ext>
                  </a:extLst>
                </a:gridCol>
                <a:gridCol w="763625">
                  <a:extLst>
                    <a:ext uri="{9D8B030D-6E8A-4147-A177-3AD203B41FA5}">
                      <a16:colId xmlns:a16="http://schemas.microsoft.com/office/drawing/2014/main" val="760629375"/>
                    </a:ext>
                  </a:extLst>
                </a:gridCol>
                <a:gridCol w="614348">
                  <a:extLst>
                    <a:ext uri="{9D8B030D-6E8A-4147-A177-3AD203B41FA5}">
                      <a16:colId xmlns:a16="http://schemas.microsoft.com/office/drawing/2014/main" val="3460049129"/>
                    </a:ext>
                  </a:extLst>
                </a:gridCol>
                <a:gridCol w="614348">
                  <a:extLst>
                    <a:ext uri="{9D8B030D-6E8A-4147-A177-3AD203B41FA5}">
                      <a16:colId xmlns:a16="http://schemas.microsoft.com/office/drawing/2014/main" val="1020150324"/>
                    </a:ext>
                  </a:extLst>
                </a:gridCol>
                <a:gridCol w="535131">
                  <a:extLst>
                    <a:ext uri="{9D8B030D-6E8A-4147-A177-3AD203B41FA5}">
                      <a16:colId xmlns:a16="http://schemas.microsoft.com/office/drawing/2014/main" val="3981491685"/>
                    </a:ext>
                  </a:extLst>
                </a:gridCol>
                <a:gridCol w="1834960">
                  <a:extLst>
                    <a:ext uri="{9D8B030D-6E8A-4147-A177-3AD203B41FA5}">
                      <a16:colId xmlns:a16="http://schemas.microsoft.com/office/drawing/2014/main" val="413573269"/>
                    </a:ext>
                  </a:extLst>
                </a:gridCol>
              </a:tblGrid>
              <a:tr h="298921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Показатели реализации муниципальной программы «Здравоохранение»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89325"/>
                  </a:ext>
                </a:extLst>
              </a:tr>
              <a:tr h="19928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Показатели реализации муниципальной программы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Тип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показателя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Отчетный 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 г.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Планируемое значение по годам реализации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Номер основного мероприятия в перечне мероприятий подпрограммы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973391"/>
                  </a:ext>
                </a:extLst>
              </a:tr>
              <a:tr h="473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2025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2026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247295"/>
                  </a:ext>
                </a:extLst>
              </a:tr>
              <a:tr h="332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Подпрограмма 1 «Профилактика заболеваний и формирование здорового образа жизни. Развитие первичной медико-санитарной помощи»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544242"/>
                  </a:ext>
                </a:extLst>
              </a:tr>
              <a:tr h="224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Подпрограмма 5 «Финансовое обеспечение системы организации медицинской помощи»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047860"/>
                  </a:ext>
                </a:extLst>
              </a:tr>
              <a:tr h="1394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Жилье  - медикам первичного звена и узкого профиля, обеспеченных жильем, из числа привлеченных нуждающихся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Приоритетно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Коициент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03 Развитие мер социальной поддержки медицинских работников</a:t>
                      </a:r>
                      <a:endParaRPr lang="ru-RU" sz="900" dirty="0">
                        <a:effectLst/>
                      </a:endParaRPr>
                    </a:p>
                    <a:p>
                      <a:pPr indent="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indent="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168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1325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705263" cy="627634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422681"/>
              </p:ext>
            </p:extLst>
          </p:nvPr>
        </p:nvGraphicFramePr>
        <p:xfrm>
          <a:off x="179388" y="1203598"/>
          <a:ext cx="8815387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Worksheet" r:id="rId3" imgW="11220514" imgH="5419657" progId="Excel.Sheet.12">
                  <p:embed/>
                </p:oleObj>
              </mc:Choice>
              <mc:Fallback>
                <p:oleObj name="Worksheet" r:id="rId3" imgW="11220514" imgH="54196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388" y="1203598"/>
                        <a:ext cx="8815387" cy="381642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933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0"/>
            <a:ext cx="8496944" cy="625624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72441"/>
              </p:ext>
            </p:extLst>
          </p:nvPr>
        </p:nvGraphicFramePr>
        <p:xfrm>
          <a:off x="179388" y="1203325"/>
          <a:ext cx="8815387" cy="374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Worksheet" r:id="rId3" imgW="11220514" imgH="4686402" progId="Excel.Sheet.12">
                  <p:embed/>
                </p:oleObj>
              </mc:Choice>
              <mc:Fallback>
                <p:oleObj name="Worksheet" r:id="rId3" imgW="11220514" imgH="468640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388" y="1203325"/>
                        <a:ext cx="8815387" cy="37401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6356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22767" y="210955"/>
            <a:ext cx="5486400" cy="72008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Основные понятия</a:t>
            </a:r>
            <a:endParaRPr sz="2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97548" y="699542"/>
            <a:ext cx="8424936" cy="4233003"/>
            <a:chOff x="1524000" y="1003040"/>
            <a:chExt cx="6105985" cy="3137417"/>
          </a:xfrm>
        </p:grpSpPr>
        <p:sp>
          <p:nvSpPr>
            <p:cNvPr id="7" name="Полилиния 6"/>
            <p:cNvSpPr/>
            <p:nvPr/>
          </p:nvSpPr>
          <p:spPr>
            <a:xfrm>
              <a:off x="2698699" y="2952632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algn="ctr">
                <a:defRPr/>
              </a:pPr>
              <a:r>
                <a:rPr lang="ru-RU" sz="1000" b="1" dirty="0">
                  <a:solidFill>
                    <a:srgbClr val="016350"/>
                  </a:solidFill>
                  <a:latin typeface="Candara" panose="020E0502030303020204" pitchFamily="34" charset="0"/>
                </a:rPr>
                <a:t>Доходы бюджета </a:t>
              </a:r>
              <a:r>
                <a:rPr lang="ru-RU" sz="1000" dirty="0">
                  <a:solidFill>
                    <a:srgbClr val="016350"/>
                  </a:solidFill>
                  <a:latin typeface="Candara" panose="020E0502030303020204" pitchFamily="34" charset="0"/>
                </a:rPr>
                <a:t>-поступающие в бюджет денежные средства</a:t>
              </a:r>
            </a:p>
          </p:txBody>
        </p:sp>
        <p:sp>
          <p:nvSpPr>
            <p:cNvPr id="9" name="Шестиугольник 8"/>
            <p:cNvSpPr/>
            <p:nvPr/>
          </p:nvSpPr>
          <p:spPr>
            <a:xfrm>
              <a:off x="1524000" y="2306952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FF9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3872179" y="2297853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87C7D9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 dirty="0">
                <a:solidFill>
                  <a:srgbClr val="014F40"/>
                </a:solidFill>
                <a:latin typeface="Candara" panose="020E0502030303020204" pitchFamily="34" charset="0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 dirty="0">
                <a:solidFill>
                  <a:srgbClr val="014F40"/>
                </a:solidFill>
                <a:latin typeface="Candara" panose="020E0502030303020204" pitchFamily="34" charset="0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>
                  <a:solidFill>
                    <a:srgbClr val="014F40"/>
                  </a:solidFill>
                  <a:latin typeface="Candara" panose="020E0502030303020204" pitchFamily="34" charset="0"/>
                </a:rPr>
                <a:t>Межбюджетные трансферты </a:t>
              </a:r>
              <a:r>
                <a:rPr lang="ru-RU" sz="1000" kern="1200" dirty="0">
                  <a:solidFill>
                    <a:srgbClr val="014F40"/>
                  </a:solidFill>
                  <a:latin typeface="Candara" panose="020E0502030303020204" pitchFamily="34" charset="0"/>
                </a:rPr>
                <a:t>–средства, предоставляемые одним бюджетом бюджетной системы Российской Федерации другому бюджету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/>
            </a:p>
          </p:txBody>
        </p:sp>
        <p:sp>
          <p:nvSpPr>
            <p:cNvPr id="13" name="Шестиугольник 12"/>
            <p:cNvSpPr/>
            <p:nvPr/>
          </p:nvSpPr>
          <p:spPr>
            <a:xfrm>
              <a:off x="5051755" y="2950749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>
                <a:lumMod val="20000"/>
                <a:lumOff val="80000"/>
                <a:alpha val="89804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2698699" y="1657820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C4E6E6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rgbClr val="014F40"/>
                  </a:solidFill>
                  <a:latin typeface="Candara" panose="020E0502030303020204" pitchFamily="34" charset="0"/>
                  <a:cs typeface="Arial" charset="0"/>
                </a:rPr>
                <a:t>Бюджет</a:t>
              </a:r>
              <a:r>
                <a:rPr lang="ru-RU" sz="900" b="1" dirty="0">
                  <a:solidFill>
                    <a:srgbClr val="014F40"/>
                  </a:solidFill>
                  <a:latin typeface="Candara" panose="020E0502030303020204" pitchFamily="34" charset="0"/>
                  <a:cs typeface="Arial" charset="0"/>
                </a:rPr>
                <a:t> –форма образования и расходования денежных средств, предназначенных для финансового обеспечения задач и функций местного самоуправления</a:t>
              </a:r>
            </a:p>
          </p:txBody>
        </p:sp>
        <p:sp>
          <p:nvSpPr>
            <p:cNvPr id="17" name="Шестиугольник 16"/>
            <p:cNvSpPr/>
            <p:nvPr/>
          </p:nvSpPr>
          <p:spPr>
            <a:xfrm>
              <a:off x="6246193" y="1003040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5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 18"/>
            <p:cNvSpPr/>
            <p:nvPr/>
          </p:nvSpPr>
          <p:spPr>
            <a:xfrm>
              <a:off x="5051755" y="1655938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 b="1" dirty="0">
                <a:solidFill>
                  <a:schemeClr val="bg1"/>
                </a:solidFill>
                <a:latin typeface="Candara" panose="020E0502030303020204" pitchFamily="34" charset="0"/>
                <a:cs typeface="Arial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bg1"/>
                  </a:solidFill>
                  <a:latin typeface="Candara" panose="020E0502030303020204" pitchFamily="34" charset="0"/>
                  <a:cs typeface="Arial" charset="0"/>
                </a:rPr>
                <a:t>  Межбюджетные отношения –</a:t>
              </a:r>
              <a:r>
                <a:rPr lang="ru-RU" sz="900" dirty="0">
                  <a:solidFill>
                    <a:schemeClr val="bg1"/>
                  </a:solidFill>
                  <a:latin typeface="Candara" panose="020E0502030303020204" pitchFamily="34" charset="0"/>
                  <a:cs typeface="Arial" charset="0"/>
                </a:rPr>
                <a:t>взаимоотношения между публично-правовыми образованиями по вопросам регулирования бюджетных правоотношений, организации и осуществления   бюджетного процесса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/>
            </a:p>
          </p:txBody>
        </p:sp>
        <p:sp>
          <p:nvSpPr>
            <p:cNvPr id="21" name="Шестиугольник 20"/>
            <p:cNvSpPr/>
            <p:nvPr/>
          </p:nvSpPr>
          <p:spPr>
            <a:xfrm>
              <a:off x="6228182" y="2283723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" name="Прямоугольник 2"/>
          <p:cNvSpPr/>
          <p:nvPr/>
        </p:nvSpPr>
        <p:spPr>
          <a:xfrm>
            <a:off x="447820" y="2846315"/>
            <a:ext cx="16087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rgbClr val="016350"/>
                </a:solidFill>
                <a:latin typeface="Candara" panose="020E0502030303020204" pitchFamily="34" charset="0"/>
              </a:rPr>
              <a:t>Расходы бюджета </a:t>
            </a:r>
            <a:r>
              <a:rPr lang="ru-RU" sz="1100" b="1" dirty="0">
                <a:solidFill>
                  <a:srgbClr val="01A183"/>
                </a:solidFill>
                <a:latin typeface="Candara" panose="020E0502030303020204" pitchFamily="34" charset="0"/>
              </a:rPr>
              <a:t>-выплачиваемые из бюджета денежные средства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65085" y="3714926"/>
            <a:ext cx="19093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rgbClr val="016350"/>
                </a:solidFill>
                <a:latin typeface="Candara" panose="020E0502030303020204" pitchFamily="34" charset="0"/>
              </a:rPr>
              <a:t>Дефицит бюджета </a:t>
            </a:r>
            <a:r>
              <a:rPr lang="ru-RU" sz="1100" dirty="0">
                <a:solidFill>
                  <a:srgbClr val="016350"/>
                </a:solidFill>
                <a:latin typeface="Candara" panose="020E0502030303020204" pitchFamily="34" charset="0"/>
              </a:rPr>
              <a:t>-</a:t>
            </a:r>
          </a:p>
          <a:p>
            <a:pPr algn="ctr">
              <a:defRPr/>
            </a:pPr>
            <a:r>
              <a:rPr lang="ru-RU" sz="1100" dirty="0">
                <a:solidFill>
                  <a:srgbClr val="016350"/>
                </a:solidFill>
                <a:latin typeface="Candara" panose="020E0502030303020204" pitchFamily="34" charset="0"/>
              </a:rPr>
              <a:t>превышение расходов бюджета над его  доходами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00725" y="2846315"/>
            <a:ext cx="18844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Профицит бюджета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-</a:t>
            </a:r>
          </a:p>
          <a:p>
            <a:pPr algn="ctr">
              <a:defRPr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превышение доходов бюджета над его расходами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75782" y="741041"/>
            <a:ext cx="1784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00" b="1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Граждане </a:t>
            </a: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– 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как налогоплательщики,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 как потребители муниципальных услуг –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результаты, как для 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общества в целом, так и для 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каждой семьи, для каждого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111669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99642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56522"/>
              </p:ext>
            </p:extLst>
          </p:nvPr>
        </p:nvGraphicFramePr>
        <p:xfrm>
          <a:off x="75289" y="699542"/>
          <a:ext cx="9001125" cy="444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Worksheet" r:id="rId3" imgW="12230024" imgH="7248661" progId="Excel.Sheet.8">
                  <p:embed/>
                </p:oleObj>
              </mc:Choice>
              <mc:Fallback>
                <p:oleObj name="Worksheet" r:id="rId3" imgW="12230024" imgH="7248661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289" y="699542"/>
                        <a:ext cx="9001125" cy="4443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3173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561247" cy="627634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259149"/>
              </p:ext>
            </p:extLst>
          </p:nvPr>
        </p:nvGraphicFramePr>
        <p:xfrm>
          <a:off x="34925" y="700088"/>
          <a:ext cx="9001125" cy="42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4" name="Worksheet" r:id="rId3" imgW="12230024" imgH="5886552" progId="Excel.Sheet.8">
                  <p:embed/>
                </p:oleObj>
              </mc:Choice>
              <mc:Fallback>
                <p:oleObj name="Worksheet" r:id="rId3" imgW="12230024" imgH="588655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25" y="700088"/>
                        <a:ext cx="9001125" cy="42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8057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00"/>
            <a:ext cx="8712968" cy="700188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203626"/>
              </p:ext>
            </p:extLst>
          </p:nvPr>
        </p:nvGraphicFramePr>
        <p:xfrm>
          <a:off x="179512" y="700088"/>
          <a:ext cx="8640960" cy="42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8" name="Worksheet" r:id="rId3" imgW="12230024" imgH="4991032" progId="Excel.Sheet.8">
                  <p:embed/>
                </p:oleObj>
              </mc:Choice>
              <mc:Fallback>
                <p:oleObj name="Worksheet" r:id="rId3" imgW="12230024" imgH="499103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700088"/>
                        <a:ext cx="8640960" cy="42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8200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39" y="18881"/>
            <a:ext cx="8363272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555430"/>
              </p:ext>
            </p:extLst>
          </p:nvPr>
        </p:nvGraphicFramePr>
        <p:xfrm>
          <a:off x="0" y="945829"/>
          <a:ext cx="8928100" cy="419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Worksheet" r:id="rId3" imgW="9686829" imgH="3914877" progId="Excel.Sheet.8">
                  <p:embed/>
                </p:oleObj>
              </mc:Choice>
              <mc:Fallback>
                <p:oleObj name="Worksheet" r:id="rId3" imgW="9686829" imgH="391487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45829"/>
                        <a:ext cx="8928100" cy="419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5611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91264" cy="771625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219697"/>
              </p:ext>
            </p:extLst>
          </p:nvPr>
        </p:nvGraphicFramePr>
        <p:xfrm>
          <a:off x="34925" y="1491630"/>
          <a:ext cx="9036050" cy="391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name="Worksheet" r:id="rId3" imgW="9686967" imgH="3800520" progId="Excel.Sheet.8">
                  <p:embed/>
                </p:oleObj>
              </mc:Choice>
              <mc:Fallback>
                <p:oleObj name="Worksheet" r:id="rId3" imgW="9686967" imgH="380052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25" y="1491630"/>
                        <a:ext cx="9036050" cy="3916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101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363272" cy="771625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728332"/>
              </p:ext>
            </p:extLst>
          </p:nvPr>
        </p:nvGraphicFramePr>
        <p:xfrm>
          <a:off x="107950" y="915565"/>
          <a:ext cx="8712522" cy="3913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Worksheet" r:id="rId3" imgW="9686967" imgH="4048110" progId="Excel.Sheet.8">
                  <p:embed/>
                </p:oleObj>
              </mc:Choice>
              <mc:Fallback>
                <p:oleObj name="Worksheet" r:id="rId3" imgW="9686967" imgH="404811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915565"/>
                        <a:ext cx="8712522" cy="3913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060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561247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0" y="771550"/>
            <a:ext cx="8784976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9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561247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5" y="742735"/>
            <a:ext cx="8871274" cy="41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79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91264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00618"/>
              </p:ext>
            </p:extLst>
          </p:nvPr>
        </p:nvGraphicFramePr>
        <p:xfrm>
          <a:off x="179512" y="1203597"/>
          <a:ext cx="8784977" cy="3384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3" name="Worksheet" r:id="rId3" imgW="8886806" imgH="4438718" progId="Excel.Sheet.8">
                  <p:embed/>
                </p:oleObj>
              </mc:Choice>
              <mc:Fallback>
                <p:oleObj name="Worksheet" r:id="rId3" imgW="8886806" imgH="4438718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203597"/>
                        <a:ext cx="8784977" cy="3384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2029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363272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214286"/>
              </p:ext>
            </p:extLst>
          </p:nvPr>
        </p:nvGraphicFramePr>
        <p:xfrm>
          <a:off x="107950" y="700088"/>
          <a:ext cx="8928100" cy="618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8" name="Worksheet" r:id="rId3" imgW="9315565" imgH="5848282" progId="Excel.Sheet.8">
                  <p:embed/>
                </p:oleObj>
              </mc:Choice>
              <mc:Fallback>
                <p:oleObj name="Worksheet" r:id="rId3" imgW="9315565" imgH="584828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700088"/>
                        <a:ext cx="8928100" cy="6189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026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23528" y="31022"/>
            <a:ext cx="8208912" cy="72008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Основные показатели социально-экономического развития</a:t>
            </a:r>
            <a:endParaRPr sz="20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0CF8576-E204-481C-BD1D-47CACFE6F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579533"/>
              </p:ext>
            </p:extLst>
          </p:nvPr>
        </p:nvGraphicFramePr>
        <p:xfrm>
          <a:off x="323529" y="771549"/>
          <a:ext cx="8511104" cy="379480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412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4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86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61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20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Показатели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Единицы измерения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Факт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План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effectLst/>
                        </a:rPr>
                        <a:t>Прогноз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effectLst/>
                        </a:rPr>
                        <a:t>Прогноз</a:t>
                      </a:r>
                      <a:endParaRPr lang="ru-RU" sz="800" dirty="0"/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9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10 289,9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15 942,7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17 775,9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18 640,5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19 573,8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Темп роста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153,2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154,9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111,5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Инвестиции в основной капитал за счет всех источников финансирования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32 198,77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19 458,49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22 304,50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22 958,63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22 780,86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Индекс физического объема инвестиций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234,1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48,1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113,8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105,2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Индекс потребительских цен в среднем за 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115,69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105,8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107,2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104,2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104,0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Оборот розничной торговли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73 355,2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51 858,1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49 172,9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51 422,3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53 742,8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7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Объем платных услуг населению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млрд.руб</a:t>
                      </a:r>
                      <a:r>
                        <a:rPr lang="ru-RU" sz="800" u="none" strike="noStrike" dirty="0">
                          <a:effectLst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2 106,7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2 329,7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2 775,7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2 859,0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2 973,3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Индекс физического объема платных услуг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170,28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110,6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119,1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103,00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2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Среднегодовая численность населения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63 525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66 720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70 357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73 575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76 937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2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Естественный прирост населения за 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2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Миграционный прирост населения за 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2 383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3 987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3 116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3 161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3 423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875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470"/>
            <a:ext cx="8712968" cy="50405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080337"/>
              </p:ext>
            </p:extLst>
          </p:nvPr>
        </p:nvGraphicFramePr>
        <p:xfrm>
          <a:off x="327533" y="843558"/>
          <a:ext cx="8416925" cy="520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1" name="Worksheet" r:id="rId3" imgW="9315565" imgH="4914798" progId="Excel.Sheet.8">
                  <p:embed/>
                </p:oleObj>
              </mc:Choice>
              <mc:Fallback>
                <p:oleObj name="Worksheet" r:id="rId3" imgW="9315565" imgH="4914798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533" y="843558"/>
                        <a:ext cx="8416925" cy="5202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416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00"/>
            <a:ext cx="8424936" cy="55562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039081"/>
              </p:ext>
            </p:extLst>
          </p:nvPr>
        </p:nvGraphicFramePr>
        <p:xfrm>
          <a:off x="107950" y="700089"/>
          <a:ext cx="8928546" cy="4319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5" name="Worksheet" r:id="rId3" imgW="9562973" imgH="4476682" progId="Excel.Sheet.8">
                  <p:embed/>
                </p:oleObj>
              </mc:Choice>
              <mc:Fallback>
                <p:oleObj name="Worksheet" r:id="rId3" imgW="9562973" imgH="447668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700089"/>
                        <a:ext cx="8928546" cy="4319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1777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19256" cy="55562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244825"/>
              </p:ext>
            </p:extLst>
          </p:nvPr>
        </p:nvGraphicFramePr>
        <p:xfrm>
          <a:off x="107504" y="627063"/>
          <a:ext cx="8856983" cy="439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9" name="Worksheet" r:id="rId3" imgW="8839098" imgH="5057775" progId="Excel.Sheet.8">
                  <p:embed/>
                </p:oleObj>
              </mc:Choice>
              <mc:Fallback>
                <p:oleObj name="Worksheet" r:id="rId3" imgW="8839098" imgH="505777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627063"/>
                        <a:ext cx="8856983" cy="4392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58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238" y="1910"/>
            <a:ext cx="8632242" cy="55361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118553"/>
              </p:ext>
            </p:extLst>
          </p:nvPr>
        </p:nvGraphicFramePr>
        <p:xfrm>
          <a:off x="107950" y="555625"/>
          <a:ext cx="8928100" cy="4464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2" name="Worksheet" r:id="rId3" imgW="9677349" imgH="5267189" progId="Excel.Sheet.12">
                  <p:embed/>
                </p:oleObj>
              </mc:Choice>
              <mc:Fallback>
                <p:oleObj name="Worksheet" r:id="rId3" imgW="9677349" imgH="52671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555625"/>
                        <a:ext cx="8928100" cy="4464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870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19256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937420"/>
              </p:ext>
            </p:extLst>
          </p:nvPr>
        </p:nvGraphicFramePr>
        <p:xfrm>
          <a:off x="107950" y="700088"/>
          <a:ext cx="8667750" cy="438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7" name="Worksheet" r:id="rId3" imgW="9182227" imgH="4543425" progId="Excel.Sheet.8">
                  <p:embed/>
                </p:oleObj>
              </mc:Choice>
              <mc:Fallback>
                <p:oleObj name="Worksheet" r:id="rId3" imgW="9182227" imgH="454342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700088"/>
                        <a:ext cx="8667750" cy="438943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1512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435280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049433"/>
              </p:ext>
            </p:extLst>
          </p:nvPr>
        </p:nvGraphicFramePr>
        <p:xfrm>
          <a:off x="107950" y="627063"/>
          <a:ext cx="8784530" cy="439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1" name="Worksheet" r:id="rId3" imgW="8591690" imgH="5076757" progId="Excel.Sheet.8">
                  <p:embed/>
                </p:oleObj>
              </mc:Choice>
              <mc:Fallback>
                <p:oleObj name="Worksheet" r:id="rId3" imgW="8591690" imgH="507675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627063"/>
                        <a:ext cx="8784530" cy="4392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6913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1470"/>
            <a:ext cx="8438728" cy="57606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466663"/>
              </p:ext>
            </p:extLst>
          </p:nvPr>
        </p:nvGraphicFramePr>
        <p:xfrm>
          <a:off x="259224" y="843558"/>
          <a:ext cx="8503032" cy="417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4" name="Worksheet" r:id="rId3" imgW="8705761" imgH="4038566" progId="Excel.Sheet.8">
                  <p:embed/>
                </p:oleObj>
              </mc:Choice>
              <mc:Fallback>
                <p:oleObj name="Worksheet" r:id="rId3" imgW="8705761" imgH="403856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224" y="843558"/>
                        <a:ext cx="8503032" cy="4176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9003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1C070-98E1-4A86-8E08-59D96099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489239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</a:t>
            </a:r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муниципальных</a:t>
            </a:r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программ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C6AC0F8-9989-4D4C-B23A-D6A362C8A7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B1E2127-0887-4718-81A0-260799219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895510"/>
              </p:ext>
            </p:extLst>
          </p:nvPr>
        </p:nvGraphicFramePr>
        <p:xfrm>
          <a:off x="101597" y="880903"/>
          <a:ext cx="8804493" cy="4067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150">
                  <a:extLst>
                    <a:ext uri="{9D8B030D-6E8A-4147-A177-3AD203B41FA5}">
                      <a16:colId xmlns:a16="http://schemas.microsoft.com/office/drawing/2014/main" val="943390198"/>
                    </a:ext>
                  </a:extLst>
                </a:gridCol>
                <a:gridCol w="1482599">
                  <a:extLst>
                    <a:ext uri="{9D8B030D-6E8A-4147-A177-3AD203B41FA5}">
                      <a16:colId xmlns:a16="http://schemas.microsoft.com/office/drawing/2014/main" val="376534674"/>
                    </a:ext>
                  </a:extLst>
                </a:gridCol>
                <a:gridCol w="630395">
                  <a:extLst>
                    <a:ext uri="{9D8B030D-6E8A-4147-A177-3AD203B41FA5}">
                      <a16:colId xmlns:a16="http://schemas.microsoft.com/office/drawing/2014/main" val="262116679"/>
                    </a:ext>
                  </a:extLst>
                </a:gridCol>
                <a:gridCol w="992338">
                  <a:extLst>
                    <a:ext uri="{9D8B030D-6E8A-4147-A177-3AD203B41FA5}">
                      <a16:colId xmlns:a16="http://schemas.microsoft.com/office/drawing/2014/main" val="372060706"/>
                    </a:ext>
                  </a:extLst>
                </a:gridCol>
                <a:gridCol w="747137">
                  <a:extLst>
                    <a:ext uri="{9D8B030D-6E8A-4147-A177-3AD203B41FA5}">
                      <a16:colId xmlns:a16="http://schemas.microsoft.com/office/drawing/2014/main" val="3581585367"/>
                    </a:ext>
                  </a:extLst>
                </a:gridCol>
                <a:gridCol w="595374">
                  <a:extLst>
                    <a:ext uri="{9D8B030D-6E8A-4147-A177-3AD203B41FA5}">
                      <a16:colId xmlns:a16="http://schemas.microsoft.com/office/drawing/2014/main" val="2546492771"/>
                    </a:ext>
                  </a:extLst>
                </a:gridCol>
                <a:gridCol w="607050">
                  <a:extLst>
                    <a:ext uri="{9D8B030D-6E8A-4147-A177-3AD203B41FA5}">
                      <a16:colId xmlns:a16="http://schemas.microsoft.com/office/drawing/2014/main" val="3760076020"/>
                    </a:ext>
                  </a:extLst>
                </a:gridCol>
                <a:gridCol w="642072">
                  <a:extLst>
                    <a:ext uri="{9D8B030D-6E8A-4147-A177-3AD203B41FA5}">
                      <a16:colId xmlns:a16="http://schemas.microsoft.com/office/drawing/2014/main" val="207804463"/>
                    </a:ext>
                  </a:extLst>
                </a:gridCol>
                <a:gridCol w="642072">
                  <a:extLst>
                    <a:ext uri="{9D8B030D-6E8A-4147-A177-3AD203B41FA5}">
                      <a16:colId xmlns:a16="http://schemas.microsoft.com/office/drawing/2014/main" val="485760836"/>
                    </a:ext>
                  </a:extLst>
                </a:gridCol>
                <a:gridCol w="586619">
                  <a:extLst>
                    <a:ext uri="{9D8B030D-6E8A-4147-A177-3AD203B41FA5}">
                      <a16:colId xmlns:a16="http://schemas.microsoft.com/office/drawing/2014/main" val="884660353"/>
                    </a:ext>
                  </a:extLst>
                </a:gridCol>
                <a:gridCol w="1622687">
                  <a:extLst>
                    <a:ext uri="{9D8B030D-6E8A-4147-A177-3AD203B41FA5}">
                      <a16:colId xmlns:a16="http://schemas.microsoft.com/office/drawing/2014/main" val="1814571286"/>
                    </a:ext>
                  </a:extLst>
                </a:gridCol>
              </a:tblGrid>
              <a:tr h="27023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Планируемые результаты реализации муниципальной программы "Развитие и функционирование дорожно-транспортного комплекса"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28682"/>
                  </a:ext>
                </a:extLst>
              </a:tr>
              <a:tr h="3764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№ п/п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Планируемые результаты реализации муниципальной программы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Тип показателя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Единица измерения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Отчетный 2022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Планируемое значение показателя по годам реализации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Наименование основного мероприятия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51717"/>
                  </a:ext>
                </a:extLst>
              </a:tr>
              <a:tr h="170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2023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2024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2025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2026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270549"/>
                  </a:ext>
                </a:extLst>
              </a:tr>
              <a:tr h="1027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1.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Подпрограмма 1  "Пассажирский транспорт общего пользования"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378063"/>
                  </a:ext>
                </a:extLst>
              </a:tr>
              <a:tr h="8242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Доля поездок, оплаченных посредством безналичных </a:t>
                      </a:r>
                      <a:r>
                        <a:rPr lang="ru-RU" sz="600" u="none" strike="noStrike" dirty="0" err="1">
                          <a:effectLst/>
                          <a:latin typeface="+mn-lt"/>
                        </a:rPr>
                        <a:t>расчетов,в</a:t>
                      </a:r>
                      <a:r>
                        <a:rPr lang="ru-RU" sz="600" u="none" strike="noStrike" dirty="0">
                          <a:effectLst/>
                          <a:latin typeface="+mn-lt"/>
                        </a:rPr>
                        <a:t> общем количестве оплаченных пассажирами поездок на конец года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Организация транспортного обслуживания населения  автомобильным транспортом 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82482"/>
                  </a:ext>
                </a:extLst>
              </a:tr>
              <a:tr h="4241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Соблюдение расписания на автобусных маршрутах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Организация транспортного обслуживания населения  автомобильным транспортом 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590865"/>
                  </a:ext>
                </a:extLst>
              </a:tr>
              <a:tr h="13978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Доля населения в населённых пунктах, не имеющих регулярного автобусного сообщения с  административным центром городского округа (муниципального района), в общей численности населения городского округа (муниципального района)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Организация транспортного обслуживания населения  автомобильным транспортом в соответствии с государственными и муниципальными контрактам и договорами на выполнение работ по перевозке пассажиров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796971"/>
                  </a:ext>
                </a:extLst>
              </a:tr>
              <a:tr h="208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2.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Подпрограмма 2 "Дороги Подмосковья"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893540"/>
                  </a:ext>
                </a:extLst>
              </a:tr>
              <a:tr h="29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  <a:latin typeface="+mn-lt"/>
                        </a:rPr>
                        <a:t> Ремонт (капитальный ремонт) сети автомобильных дорог общего пользования местного значения 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км/тыс.кв.м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23,808/166,6682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Ремонт , капитальный </a:t>
                      </a:r>
                      <a:r>
                        <a:rPr lang="ru-RU" sz="600" u="none" strike="noStrike" dirty="0" err="1">
                          <a:effectLst/>
                          <a:latin typeface="+mn-lt"/>
                        </a:rPr>
                        <a:t>ремон</a:t>
                      </a:r>
                      <a:r>
                        <a:rPr lang="ru-RU" sz="600" u="none" strike="noStrike" dirty="0">
                          <a:effectLst/>
                          <a:latin typeface="+mn-lt"/>
                        </a:rPr>
                        <a:t> сети автомобильных </a:t>
                      </a:r>
                      <a:r>
                        <a:rPr lang="ru-RU" sz="600" u="none" strike="noStrike" dirty="0" err="1">
                          <a:effectLst/>
                          <a:latin typeface="+mn-lt"/>
                        </a:rPr>
                        <a:t>дорог,мостов</a:t>
                      </a:r>
                      <a:r>
                        <a:rPr lang="ru-RU" sz="600" u="none" strike="noStrike" dirty="0">
                          <a:effectLst/>
                          <a:latin typeface="+mn-lt"/>
                        </a:rPr>
                        <a:t> и путепроводов местного значения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71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1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1BC2B-9722-4C37-8253-AE0D02A9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427575" cy="843658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C9305C-1223-452B-905F-BE809172A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7" y="1020125"/>
            <a:ext cx="8919221" cy="413252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A2F9EC-1D0E-43EA-BF31-35BA762C82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9602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5EEFF-3ADD-45D4-81EB-18C44523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843658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B7A1DF-958B-4429-9CB7-67B0FF3447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70739B9-011F-4714-8EAB-159802A1F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916529"/>
              </p:ext>
            </p:extLst>
          </p:nvPr>
        </p:nvGraphicFramePr>
        <p:xfrm>
          <a:off x="323528" y="1059582"/>
          <a:ext cx="8363272" cy="3907478"/>
        </p:xfrm>
        <a:graphic>
          <a:graphicData uri="http://schemas.openxmlformats.org/drawingml/2006/table">
            <a:tbl>
              <a:tblPr>
                <a:tableStyleId>{61139746-484A-4F92-B0BD-B6926064FB0F}</a:tableStyleId>
              </a:tblPr>
              <a:tblGrid>
                <a:gridCol w="349056">
                  <a:extLst>
                    <a:ext uri="{9D8B030D-6E8A-4147-A177-3AD203B41FA5}">
                      <a16:colId xmlns:a16="http://schemas.microsoft.com/office/drawing/2014/main" val="2316800579"/>
                    </a:ext>
                  </a:extLst>
                </a:gridCol>
                <a:gridCol w="2713630">
                  <a:extLst>
                    <a:ext uri="{9D8B030D-6E8A-4147-A177-3AD203B41FA5}">
                      <a16:colId xmlns:a16="http://schemas.microsoft.com/office/drawing/2014/main" val="1242174412"/>
                    </a:ext>
                  </a:extLst>
                </a:gridCol>
                <a:gridCol w="698112">
                  <a:extLst>
                    <a:ext uri="{9D8B030D-6E8A-4147-A177-3AD203B41FA5}">
                      <a16:colId xmlns:a16="http://schemas.microsoft.com/office/drawing/2014/main" val="4271112872"/>
                    </a:ext>
                  </a:extLst>
                </a:gridCol>
                <a:gridCol w="517956">
                  <a:extLst>
                    <a:ext uri="{9D8B030D-6E8A-4147-A177-3AD203B41FA5}">
                      <a16:colId xmlns:a16="http://schemas.microsoft.com/office/drawing/2014/main" val="244608051"/>
                    </a:ext>
                  </a:extLst>
                </a:gridCol>
                <a:gridCol w="495434">
                  <a:extLst>
                    <a:ext uri="{9D8B030D-6E8A-4147-A177-3AD203B41FA5}">
                      <a16:colId xmlns:a16="http://schemas.microsoft.com/office/drawing/2014/main" val="1082830626"/>
                    </a:ext>
                  </a:extLst>
                </a:gridCol>
                <a:gridCol w="380020">
                  <a:extLst>
                    <a:ext uri="{9D8B030D-6E8A-4147-A177-3AD203B41FA5}">
                      <a16:colId xmlns:a16="http://schemas.microsoft.com/office/drawing/2014/main" val="1805236725"/>
                    </a:ext>
                  </a:extLst>
                </a:gridCol>
                <a:gridCol w="413801">
                  <a:extLst>
                    <a:ext uri="{9D8B030D-6E8A-4147-A177-3AD203B41FA5}">
                      <a16:colId xmlns:a16="http://schemas.microsoft.com/office/drawing/2014/main" val="1122209741"/>
                    </a:ext>
                  </a:extLst>
                </a:gridCol>
                <a:gridCol w="388465">
                  <a:extLst>
                    <a:ext uri="{9D8B030D-6E8A-4147-A177-3AD203B41FA5}">
                      <a16:colId xmlns:a16="http://schemas.microsoft.com/office/drawing/2014/main" val="1035315770"/>
                    </a:ext>
                  </a:extLst>
                </a:gridCol>
                <a:gridCol w="422244">
                  <a:extLst>
                    <a:ext uri="{9D8B030D-6E8A-4147-A177-3AD203B41FA5}">
                      <a16:colId xmlns:a16="http://schemas.microsoft.com/office/drawing/2014/main" val="1648051431"/>
                    </a:ext>
                  </a:extLst>
                </a:gridCol>
                <a:gridCol w="1984554">
                  <a:extLst>
                    <a:ext uri="{9D8B030D-6E8A-4147-A177-3AD203B41FA5}">
                      <a16:colId xmlns:a16="http://schemas.microsoft.com/office/drawing/2014/main" val="2916418530"/>
                    </a:ext>
                  </a:extLst>
                </a:gridCol>
              </a:tblGrid>
              <a:tr h="142517"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</a:rPr>
                        <a:t>Планируемые результаты реализации программы «Цифровое муниципальное образование»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543283"/>
                  </a:ext>
                </a:extLst>
              </a:tr>
              <a:tr h="18242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№ п/п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Планируемые результаты реализации </a:t>
                      </a:r>
                      <a:r>
                        <a:rPr lang="ru-RU" sz="400" u="none" strike="noStrike" dirty="0" err="1">
                          <a:effectLst/>
                        </a:rPr>
                        <a:t>муниципальнойрограммы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>
                          <a:effectLst/>
                        </a:rPr>
                        <a:t>Тип показателя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>
                          <a:effectLst/>
                        </a:rPr>
                        <a:t>Единица измерения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Отчетный 2022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Планируемое значение по годам реализации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400" u="none" strike="noStrike">
                          <a:effectLst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 anchor="ctr"/>
                </a:tc>
                <a:extLst>
                  <a:ext uri="{0D108BD9-81ED-4DB2-BD59-A6C34878D82A}">
                    <a16:rowId xmlns:a16="http://schemas.microsoft.com/office/drawing/2014/main" val="3369683651"/>
                  </a:ext>
                </a:extLst>
              </a:tr>
              <a:tr h="992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2023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2024г.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2025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2026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467453"/>
                  </a:ext>
                </a:extLst>
              </a:tr>
              <a:tr h="143791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gridSpan="9"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Подпрограмма 1 «Снижение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многофункциональных центров предоставления государственных и муниципальных услуг, а также услуг почтовой связи»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634946"/>
                  </a:ext>
                </a:extLst>
              </a:tr>
              <a:tr h="638476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Указной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процент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100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100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03 «Совершенствование системы предоставления государственных и муниципальных услуг по принципу одного окна в многофункциональных центрах предоставления государственных и муниципальных услуг»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21043780"/>
                  </a:ext>
                </a:extLst>
              </a:tr>
              <a:tr h="416151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1.2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Указной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96,9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01. Реализация общесистемных мер по повышению качества и доступности государственных и муниципальных услуг на территории муниципального образования»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1988125803"/>
                  </a:ext>
                </a:extLst>
              </a:tr>
              <a:tr h="182421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1.3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Среднее время ожидания в очереди для получения государственных (муниципальных) услуг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Указной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минута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3,8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2745575730"/>
                  </a:ext>
                </a:extLst>
              </a:tr>
              <a:tr h="169880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1.4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Доля заявителей МФЦ, ожидающих в очереди более 11 минут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58153"/>
                  </a:ext>
                </a:extLst>
              </a:tr>
              <a:tr h="114014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1.5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Выполнение требований комфортности и доступности МФЦ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03206"/>
                  </a:ext>
                </a:extLst>
              </a:tr>
              <a:tr h="96911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gridSpan="9"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Подпрограмма 2 «Развитие информационной и технологической инфраструктуры экосистемы цифровой экономики муниципального образования Московской области»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671221"/>
                  </a:ext>
                </a:extLst>
              </a:tr>
              <a:tr h="387646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01 «Информационная инфраструктура»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95" marR="4008" marT="4008" marB="0"/>
                </a:tc>
                <a:extLst>
                  <a:ext uri="{0D108BD9-81ED-4DB2-BD59-A6C34878D82A}">
                    <a16:rowId xmlns:a16="http://schemas.microsoft.com/office/drawing/2014/main" val="1782552260"/>
                  </a:ext>
                </a:extLst>
              </a:tr>
              <a:tr h="290734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2.2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25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75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-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-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-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03 «Цифровое государственное управление»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3827579883"/>
                  </a:ext>
                </a:extLst>
              </a:tr>
              <a:tr h="752490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2.3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Увеличение доли з</a:t>
                      </a:r>
                      <a:r>
                        <a:rPr lang="ru-RU" sz="400" u="sng" strike="noStrike">
                          <a:effectLst/>
                        </a:rPr>
                        <a:t>аптипт</a:t>
                      </a:r>
                      <a:r>
                        <a:rPr lang="ru-RU" sz="400" u="none" strike="noStrike">
                          <a:effectLst/>
                        </a:rPr>
                        <a:t>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97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02 «Информационная безопасность»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1921640466"/>
                  </a:ext>
                </a:extLst>
              </a:tr>
              <a:tr h="290734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2.4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100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Основное мероприятие 02 «Информационная безопасность»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22899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834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23528" y="123478"/>
            <a:ext cx="5486400" cy="12036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Основные задачи и приоритеты бюджетной политики</a:t>
            </a:r>
            <a:endParaRPr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95686"/>
            <a:ext cx="8496944" cy="2880320"/>
          </a:xfrm>
        </p:spPr>
        <p:txBody>
          <a:bodyPr/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Реализация Указов и поручений Президента РФ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Исполнение поручений Губернатора Московской области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Исполнение поручений Главы городского округа Котельники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Открытость и прозрачность бюджетных данных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Планирование расходов в рамках муниципальных программ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Повышение эффективности бюджетных расходов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Обеспечение в приоритетном порядке социально-значимых расходов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5DB4E-D032-44D4-AC35-F0F03968B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427575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87DCC0-90DB-43EB-ADE5-E55FA14A49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76FA12B-8C23-4BB4-805E-4D99934F9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066213"/>
              </p:ext>
            </p:extLst>
          </p:nvPr>
        </p:nvGraphicFramePr>
        <p:xfrm>
          <a:off x="323527" y="843559"/>
          <a:ext cx="8561247" cy="4271422"/>
        </p:xfrm>
        <a:graphic>
          <a:graphicData uri="http://schemas.openxmlformats.org/drawingml/2006/table">
            <a:tbl>
              <a:tblPr/>
              <a:tblGrid>
                <a:gridCol w="356600">
                  <a:extLst>
                    <a:ext uri="{9D8B030D-6E8A-4147-A177-3AD203B41FA5}">
                      <a16:colId xmlns:a16="http://schemas.microsoft.com/office/drawing/2014/main" val="3180549733"/>
                    </a:ext>
                  </a:extLst>
                </a:gridCol>
                <a:gridCol w="2772268">
                  <a:extLst>
                    <a:ext uri="{9D8B030D-6E8A-4147-A177-3AD203B41FA5}">
                      <a16:colId xmlns:a16="http://schemas.microsoft.com/office/drawing/2014/main" val="3549743797"/>
                    </a:ext>
                  </a:extLst>
                </a:gridCol>
                <a:gridCol w="713199">
                  <a:extLst>
                    <a:ext uri="{9D8B030D-6E8A-4147-A177-3AD203B41FA5}">
                      <a16:colId xmlns:a16="http://schemas.microsoft.com/office/drawing/2014/main" val="354959610"/>
                    </a:ext>
                  </a:extLst>
                </a:gridCol>
                <a:gridCol w="529146">
                  <a:extLst>
                    <a:ext uri="{9D8B030D-6E8A-4147-A177-3AD203B41FA5}">
                      <a16:colId xmlns:a16="http://schemas.microsoft.com/office/drawing/2014/main" val="3155293900"/>
                    </a:ext>
                  </a:extLst>
                </a:gridCol>
                <a:gridCol w="506138">
                  <a:extLst>
                    <a:ext uri="{9D8B030D-6E8A-4147-A177-3AD203B41FA5}">
                      <a16:colId xmlns:a16="http://schemas.microsoft.com/office/drawing/2014/main" val="2571323407"/>
                    </a:ext>
                  </a:extLst>
                </a:gridCol>
                <a:gridCol w="391110">
                  <a:extLst>
                    <a:ext uri="{9D8B030D-6E8A-4147-A177-3AD203B41FA5}">
                      <a16:colId xmlns:a16="http://schemas.microsoft.com/office/drawing/2014/main" val="2004925393"/>
                    </a:ext>
                  </a:extLst>
                </a:gridCol>
                <a:gridCol w="425616">
                  <a:extLst>
                    <a:ext uri="{9D8B030D-6E8A-4147-A177-3AD203B41FA5}">
                      <a16:colId xmlns:a16="http://schemas.microsoft.com/office/drawing/2014/main" val="505847880"/>
                    </a:ext>
                  </a:extLst>
                </a:gridCol>
                <a:gridCol w="402612">
                  <a:extLst>
                    <a:ext uri="{9D8B030D-6E8A-4147-A177-3AD203B41FA5}">
                      <a16:colId xmlns:a16="http://schemas.microsoft.com/office/drawing/2014/main" val="3817845569"/>
                    </a:ext>
                  </a:extLst>
                </a:gridCol>
                <a:gridCol w="437122">
                  <a:extLst>
                    <a:ext uri="{9D8B030D-6E8A-4147-A177-3AD203B41FA5}">
                      <a16:colId xmlns:a16="http://schemas.microsoft.com/office/drawing/2014/main" val="961937484"/>
                    </a:ext>
                  </a:extLst>
                </a:gridCol>
                <a:gridCol w="2027436">
                  <a:extLst>
                    <a:ext uri="{9D8B030D-6E8A-4147-A177-3AD203B41FA5}">
                      <a16:colId xmlns:a16="http://schemas.microsoft.com/office/drawing/2014/main" val="1257668267"/>
                    </a:ext>
                  </a:extLst>
                </a:gridCol>
              </a:tblGrid>
              <a:tr h="26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02 «Информационная безопасность»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300283"/>
                  </a:ext>
                </a:extLst>
              </a:tr>
              <a:tr h="527727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документов служебной переписки ОМСУ муниципального образования Московской области </a:t>
                      </a:r>
                      <a:r>
                        <a:rPr lang="ru-RU" sz="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иих</a:t>
                      </a:r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подведомственных учреждений с ЦИОГВ и ГО Московской области, подведомственными ЦИОГВ и ГО Московской области организациями и учреждениями, не содержащих персональные данные и конфиденциальные сведения и направляемых исключительно в электронном виде с использованием МСЭД и средств электронной подписи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879423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2.6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 проникновения ЕСИА в муниципальном образовании Московской области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263099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2.7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Качественные услуги - Доля муниципальных (государственных) услуг, по которым нарушены регламентные сроки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84214"/>
                  </a:ext>
                </a:extLst>
              </a:tr>
              <a:tr h="26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2.8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Удобные услуги - Доля муниципальных (государственных) услуг, по которым заявления поданы в электронном виде через региональный портал государственных и муниципальных услуг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687390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2.9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Повторные обращения - Доля обращений, поступивших на портал «Добродел», по которым поступили повторные обращения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368319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Отложенные решения - Доля отложенных решений от числа ответов, предоставленных на портале «</a:t>
                      </a:r>
                      <a:r>
                        <a:rPr lang="ru-RU" sz="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Добродел</a:t>
                      </a:r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» (два и более раз)»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237599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2.11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Ответь вовремя - Доля жалоб, поступивших на портал «Добродел», по которым нарушен срок подготовки ответа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053035"/>
                  </a:ext>
                </a:extLst>
              </a:tr>
              <a:tr h="440239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Доля муниципальных общеобразовательных организаций в муниципальном образовании Московской области, подключенных к сети Интернет на скорости: для общеобразовательных организаций, расположенных в городских населенных пунктах, - не менее 100 Мбит/с; для общеобразовательных организаций, расположенных в сельских населенных пунктах, - не менее 50 Мбит/с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05 «1)2 Федеральный проект «Информационная инфраструктура»»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324981"/>
                  </a:ext>
                </a:extLst>
              </a:tr>
              <a:tr h="352751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2.13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многоквартирных домов, имеющих возможность пользоваться услугами проводного и мобильного доступа в </a:t>
                      </a:r>
                      <a:r>
                        <a:rPr lang="ru-RU" sz="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информационнотелекоммуникационную</a:t>
                      </a:r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сеть Интернет на скорости не менее 1 Мбит/с, предоставляемыми не менее чем 2 операторами связи</a:t>
                      </a:r>
                    </a:p>
                  </a:txBody>
                  <a:tcPr marL="2925" marR="2925" marT="2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87,4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87,7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01 «Информационная инфраструктура»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341769"/>
                  </a:ext>
                </a:extLst>
              </a:tr>
              <a:tr h="613278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2.14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Доля муниципальных учреждений культуры, обеспеченных доступом в информационнотелекоммуникационную сеть Интернет на скорости: для учреждений культуры, расположенных в городских населенных пунктах, - не менее 50 Мбит/с; для учреждений культуры, расположенных в сельских населенных пунктах, - не менее 10 Мбит/с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04 «Цифровая культура»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215388"/>
                  </a:ext>
                </a:extLst>
              </a:tr>
              <a:tr h="511472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2925" marR="2925" marT="29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Региональны й проект «Цифровая образователь ная среда»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Показате ль отсутство вал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15,38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1)2. Федеральный проект «Информационная инфраструктура»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441693"/>
                  </a:ext>
                </a:extLst>
              </a:tr>
              <a:tr h="282782">
                <a:tc>
                  <a:txBody>
                    <a:bodyPr/>
                    <a:lstStyle/>
                    <a:p>
                      <a:pPr algn="l" fontAlgn="t"/>
                      <a:r>
                        <a:rPr lang="ru-RU" sz="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2.16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733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227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62322-7E9B-4D31-A92A-9FEAC0E2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0"/>
            <a:ext cx="8435280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AD2501-6EAF-4059-9492-C3A4605B17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DA9099C-3715-421B-BDDA-8513428D2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188338"/>
              </p:ext>
            </p:extLst>
          </p:nvPr>
        </p:nvGraphicFramePr>
        <p:xfrm>
          <a:off x="150148" y="877118"/>
          <a:ext cx="8843703" cy="4031037"/>
        </p:xfrm>
        <a:graphic>
          <a:graphicData uri="http://schemas.openxmlformats.org/drawingml/2006/table">
            <a:tbl>
              <a:tblPr/>
              <a:tblGrid>
                <a:gridCol w="498182">
                  <a:extLst>
                    <a:ext uri="{9D8B030D-6E8A-4147-A177-3AD203B41FA5}">
                      <a16:colId xmlns:a16="http://schemas.microsoft.com/office/drawing/2014/main" val="2454561444"/>
                    </a:ext>
                  </a:extLst>
                </a:gridCol>
                <a:gridCol w="1805904">
                  <a:extLst>
                    <a:ext uri="{9D8B030D-6E8A-4147-A177-3AD203B41FA5}">
                      <a16:colId xmlns:a16="http://schemas.microsoft.com/office/drawing/2014/main" val="2179664424"/>
                    </a:ext>
                  </a:extLst>
                </a:gridCol>
                <a:gridCol w="560454">
                  <a:extLst>
                    <a:ext uri="{9D8B030D-6E8A-4147-A177-3AD203B41FA5}">
                      <a16:colId xmlns:a16="http://schemas.microsoft.com/office/drawing/2014/main" val="2517126331"/>
                    </a:ext>
                  </a:extLst>
                </a:gridCol>
                <a:gridCol w="643484">
                  <a:extLst>
                    <a:ext uri="{9D8B030D-6E8A-4147-A177-3AD203B41FA5}">
                      <a16:colId xmlns:a16="http://schemas.microsoft.com/office/drawing/2014/main" val="3367409465"/>
                    </a:ext>
                  </a:extLst>
                </a:gridCol>
                <a:gridCol w="652267">
                  <a:extLst>
                    <a:ext uri="{9D8B030D-6E8A-4147-A177-3AD203B41FA5}">
                      <a16:colId xmlns:a16="http://schemas.microsoft.com/office/drawing/2014/main" val="3387152970"/>
                    </a:ext>
                  </a:extLst>
                </a:gridCol>
                <a:gridCol w="539695">
                  <a:extLst>
                    <a:ext uri="{9D8B030D-6E8A-4147-A177-3AD203B41FA5}">
                      <a16:colId xmlns:a16="http://schemas.microsoft.com/office/drawing/2014/main" val="2351800021"/>
                    </a:ext>
                  </a:extLst>
                </a:gridCol>
                <a:gridCol w="539695">
                  <a:extLst>
                    <a:ext uri="{9D8B030D-6E8A-4147-A177-3AD203B41FA5}">
                      <a16:colId xmlns:a16="http://schemas.microsoft.com/office/drawing/2014/main" val="506787943"/>
                    </a:ext>
                  </a:extLst>
                </a:gridCol>
                <a:gridCol w="591588">
                  <a:extLst>
                    <a:ext uri="{9D8B030D-6E8A-4147-A177-3AD203B41FA5}">
                      <a16:colId xmlns:a16="http://schemas.microsoft.com/office/drawing/2014/main" val="1145654585"/>
                    </a:ext>
                  </a:extLst>
                </a:gridCol>
                <a:gridCol w="591588">
                  <a:extLst>
                    <a:ext uri="{9D8B030D-6E8A-4147-A177-3AD203B41FA5}">
                      <a16:colId xmlns:a16="http://schemas.microsoft.com/office/drawing/2014/main" val="1935392778"/>
                    </a:ext>
                  </a:extLst>
                </a:gridCol>
                <a:gridCol w="2420846">
                  <a:extLst>
                    <a:ext uri="{9D8B030D-6E8A-4147-A177-3AD203B41FA5}">
                      <a16:colId xmlns:a16="http://schemas.microsoft.com/office/drawing/2014/main" val="1146326938"/>
                    </a:ext>
                  </a:extLst>
                </a:gridCol>
              </a:tblGrid>
              <a:tr h="112954"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ПРОГРАММФ Архитектура и градостроительство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926007"/>
                  </a:ext>
                </a:extLst>
              </a:tr>
              <a:tr h="12424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 реализации муниципальной программы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 измерения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2022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по годам          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в перечне мероприятий подпрограммы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161872"/>
                  </a:ext>
                </a:extLst>
              </a:tr>
              <a:tr h="1129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059132"/>
                  </a:ext>
                </a:extLst>
              </a:tr>
              <a:tr h="118601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I "Разработка Генерального плана развития городского округа"</a:t>
                      </a:r>
                    </a:p>
                  </a:txBody>
                  <a:tcPr marL="3871" marR="3871" marT="3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479518"/>
                  </a:ext>
                </a:extLst>
              </a:tr>
              <a:tr h="5082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1 Наличие утвержденного в актуальной версии  генерального плана городского округа  (внесение изменений в генеральный план городского округа)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02. Разработка и внесение изменений в документы территориального планирования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559987"/>
                  </a:ext>
                </a:extLst>
              </a:tr>
              <a:tr h="689017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2 Наличие утвержденных в актуальной версии Правил землепользования и застройки городского округа (внесение изменений в Правила землепользования и застройки городского округа)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03. Разработка и внесение изменений в документы градостроительного зонирования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307382"/>
                  </a:ext>
                </a:extLst>
              </a:tr>
              <a:tr h="7101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3 Наличие утвержденных нормативов градостроительного проектирования городского округа (внесение изменений в нормативы градостроительного проектирования городского округа)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04. Обеспечение разработки и внесение изменений в нормативы градостроительного проектирования городского округа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561472"/>
                  </a:ext>
                </a:extLst>
              </a:tr>
              <a:tr h="5139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4          Наличие утверждённой карты планируемого размещения объектов местного значения муниципального образования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нет*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нет*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02. Разработка и внесение изменений в документы территориального планирования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363673"/>
                  </a:ext>
                </a:extLst>
              </a:tr>
              <a:tr h="101659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II "Реализация политики пространственного развития городского округа"</a:t>
                      </a:r>
                    </a:p>
                  </a:txBody>
                  <a:tcPr marL="3871" marR="3871" marT="3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39085"/>
                  </a:ext>
                </a:extLst>
              </a:tr>
              <a:tr h="4913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Количество ликвидированных самовольных, недостроенных и аварийных объектов на территории муниципального образования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Рейтинг-45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  Обеспечение мер по ликвидации самовольных, недостроенных и аварийных объектов на территории муниципального образования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770179"/>
                  </a:ext>
                </a:extLst>
              </a:tr>
              <a:tr h="5478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выполнения органом местного самоуправления государственных полномочий, переданных в соответствии с Законом МО № 107/2014-ОЗ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показатель муниципальной программы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 Финансовое обеспечение выполнения отдельных государственных полномочий в сфере архитектуры и градостроительства, переданных органам местного самоуправления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798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712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AFE6A-BCB3-49AE-B413-84C5D269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6C4EE-3250-4AC6-AD85-AB7FACC86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0F47FE5-581E-45E4-A9A8-D06717D6F1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821180"/>
              </p:ext>
            </p:extLst>
          </p:nvPr>
        </p:nvGraphicFramePr>
        <p:xfrm>
          <a:off x="323528" y="771550"/>
          <a:ext cx="8496944" cy="41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2" name="Worksheet" r:id="rId3" imgW="9706096" imgH="6295889" progId="Excel.Sheet.12">
                  <p:embed/>
                </p:oleObj>
              </mc:Choice>
              <mc:Fallback>
                <p:oleObj name="Worksheet" r:id="rId3" imgW="9706096" imgH="6295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771550"/>
                        <a:ext cx="8496944" cy="41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1382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AFE6A-BCB3-49AE-B413-84C5D269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6C4EE-3250-4AC6-AD85-AB7FACC86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1D71C02-75ED-4C15-9131-31B13E9D16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4085672"/>
              </p:ext>
            </p:extLst>
          </p:nvPr>
        </p:nvGraphicFramePr>
        <p:xfrm>
          <a:off x="259225" y="938213"/>
          <a:ext cx="8625550" cy="39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5" name="Worksheet" r:id="rId3" imgW="9706096" imgH="5200752" progId="Excel.Sheet.12">
                  <p:embed/>
                </p:oleObj>
              </mc:Choice>
              <mc:Fallback>
                <p:oleObj name="Worksheet" r:id="rId3" imgW="9706096" imgH="52007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225" y="938213"/>
                        <a:ext cx="8625550" cy="398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8790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AFE6A-BCB3-49AE-B413-84C5D269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0F46D-AD5E-40AF-AFD5-3177E22C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5" y="771550"/>
            <a:ext cx="8625550" cy="417646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6C4EE-3250-4AC6-AD85-AB7FACC86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86286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6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5496" y="51470"/>
            <a:ext cx="9108504" cy="830997"/>
          </a:xfrm>
          <a:prstGeom prst="rect">
            <a:avLst/>
          </a:prstGeom>
          <a:noFill/>
          <a:effectLst>
            <a:outerShdw dist="38100" dir="960000" sx="126000" sy="126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</a:rPr>
              <a:t>Информация о расходах бюджета с учетом интересов целевых групп пользователей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72F15C0C-6A56-447D-BD81-455800569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909897"/>
              </p:ext>
            </p:extLst>
          </p:nvPr>
        </p:nvGraphicFramePr>
        <p:xfrm>
          <a:off x="323528" y="1131590"/>
          <a:ext cx="8561249" cy="3865950"/>
        </p:xfrm>
        <a:graphic>
          <a:graphicData uri="http://schemas.openxmlformats.org/drawingml/2006/table">
            <a:tbl>
              <a:tblPr firstRow="1" firstCol="1" bandRow="1">
                <a:tableStyleId>{61139746-484A-4F92-B0BD-B6926064FB0F}</a:tableStyleId>
              </a:tblPr>
              <a:tblGrid>
                <a:gridCol w="1652383">
                  <a:extLst>
                    <a:ext uri="{9D8B030D-6E8A-4147-A177-3AD203B41FA5}">
                      <a16:colId xmlns:a16="http://schemas.microsoft.com/office/drawing/2014/main" val="4257162425"/>
                    </a:ext>
                  </a:extLst>
                </a:gridCol>
                <a:gridCol w="750169">
                  <a:extLst>
                    <a:ext uri="{9D8B030D-6E8A-4147-A177-3AD203B41FA5}">
                      <a16:colId xmlns:a16="http://schemas.microsoft.com/office/drawing/2014/main" val="85249589"/>
                    </a:ext>
                  </a:extLst>
                </a:gridCol>
                <a:gridCol w="777187">
                  <a:extLst>
                    <a:ext uri="{9D8B030D-6E8A-4147-A177-3AD203B41FA5}">
                      <a16:colId xmlns:a16="http://schemas.microsoft.com/office/drawing/2014/main" val="3586935766"/>
                    </a:ext>
                  </a:extLst>
                </a:gridCol>
                <a:gridCol w="790910">
                  <a:extLst>
                    <a:ext uri="{9D8B030D-6E8A-4147-A177-3AD203B41FA5}">
                      <a16:colId xmlns:a16="http://schemas.microsoft.com/office/drawing/2014/main" val="2332724190"/>
                    </a:ext>
                  </a:extLst>
                </a:gridCol>
                <a:gridCol w="693535">
                  <a:extLst>
                    <a:ext uri="{9D8B030D-6E8A-4147-A177-3AD203B41FA5}">
                      <a16:colId xmlns:a16="http://schemas.microsoft.com/office/drawing/2014/main" val="3899886203"/>
                    </a:ext>
                  </a:extLst>
                </a:gridCol>
                <a:gridCol w="680239">
                  <a:extLst>
                    <a:ext uri="{9D8B030D-6E8A-4147-A177-3AD203B41FA5}">
                      <a16:colId xmlns:a16="http://schemas.microsoft.com/office/drawing/2014/main" val="2623690998"/>
                    </a:ext>
                  </a:extLst>
                </a:gridCol>
                <a:gridCol w="765534">
                  <a:extLst>
                    <a:ext uri="{9D8B030D-6E8A-4147-A177-3AD203B41FA5}">
                      <a16:colId xmlns:a16="http://schemas.microsoft.com/office/drawing/2014/main" val="3815494603"/>
                    </a:ext>
                  </a:extLst>
                </a:gridCol>
                <a:gridCol w="2451292">
                  <a:extLst>
                    <a:ext uri="{9D8B030D-6E8A-4147-A177-3AD203B41FA5}">
                      <a16:colId xmlns:a16="http://schemas.microsoft.com/office/drawing/2014/main" val="3456389045"/>
                    </a:ext>
                  </a:extLst>
                </a:gridCol>
              </a:tblGrid>
              <a:tr h="4014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Наименование меры социальной поддержки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 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Количество получателей физ.л./юр.л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 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Сумма 2024 году (тыс. руб.)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Количество получателей (чел.)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 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Сумма 2025 году (тыс. руб.)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Количество получателей (чел.)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 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Сумма 2026 году (тыс. руб.)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Нормативный правовой акт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extLst>
                  <a:ext uri="{0D108BD9-81ED-4DB2-BD59-A6C34878D82A}">
                    <a16:rowId xmlns:a16="http://schemas.microsoft.com/office/drawing/2014/main" val="819458835"/>
                  </a:ext>
                </a:extLst>
              </a:tr>
              <a:tr h="644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Возмещение расходов за найм (поднайм) жилых помещений врачам государственных учреждений здравоохранения городского округа Котельники Московской области 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32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1 000,0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32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1 000,0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32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1 000,0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Решение Совета депутатов г.о. Котельники Московской области №7/28 №25.05.2016 «Об утверждении Положения о порядке и размере возмещения расходов за наем (поднаем) жилых помещений врачам и фельдшерам государственных учреждений здравоохранения городского округа Котельники Московской области»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extLst>
                  <a:ext uri="{0D108BD9-81ED-4DB2-BD59-A6C34878D82A}">
                    <a16:rowId xmlns:a16="http://schemas.microsoft.com/office/drawing/2014/main" val="2173294730"/>
                  </a:ext>
                </a:extLst>
              </a:tr>
              <a:tr h="887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 dirty="0">
                          <a:effectLst/>
                        </a:rPr>
                        <a:t>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</a:t>
                      </a:r>
                      <a:endParaRPr lang="ru-RU" sz="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 dirty="0">
                          <a:effectLst/>
                        </a:rPr>
                        <a:t>3 чел.</a:t>
                      </a:r>
                      <a:endParaRPr lang="ru-RU" sz="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25 811,0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 dirty="0">
                          <a:effectLst/>
                        </a:rPr>
                        <a:t>4 чел.</a:t>
                      </a:r>
                      <a:endParaRPr lang="ru-RU" sz="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32 263,0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6 543,0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 Постановление администрации №05.02.2016 №205-ПА «Об утверждении Административного регламента предоставления муниципальной услуги "Обеспечение детей-сирот и детей, оставшихся без попечения родителей, лиц из числа детей-сирот и детей, оставшихся без попечения родителей, благоустроенными жилыми помещениями специализированного жилищного фонда по договорам найма специализированных жилых помещений»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extLst>
                  <a:ext uri="{0D108BD9-81ED-4DB2-BD59-A6C34878D82A}">
                    <a16:rowId xmlns:a16="http://schemas.microsoft.com/office/drawing/2014/main" val="1265020793"/>
                  </a:ext>
                </a:extLst>
              </a:tr>
              <a:tr h="644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 dirty="0">
                          <a:effectLst/>
                        </a:rPr>
                        <a:t>Предоставление государственных гарантий муниципальным служащим, поощрение за муниципальную службу</a:t>
                      </a:r>
                      <a:endParaRPr lang="ru-RU" sz="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 37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4 463,06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37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4463,06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37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4 463,06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Постановление главы №417-ПГ от 22.05.2014 «Об утверждении Положения о порядке назначения и выплаты пенсии за выслугу лет лицам, замещавшим муниципальные должности или должности муниципальной службы в органах местного самоуправления городского округа Котельники Московской области»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extLst>
                  <a:ext uri="{0D108BD9-81ED-4DB2-BD59-A6C34878D82A}">
                    <a16:rowId xmlns:a16="http://schemas.microsoft.com/office/drawing/2014/main" val="23794032"/>
                  </a:ext>
                </a:extLst>
              </a:tr>
              <a:tr h="644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Выплаты ежегодной материальной помощи ко дню: Пожилых людей, Освобождения узников фашистских лагерей, Жертвам политических репрессий, Инвалидов, Защитника Отечества, Победы)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13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271,5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13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271,5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13 чел.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271,5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Постановление главы г.о. Котельники №356-ПГ от 07.05.2018 Об   утверждении Порядка единовременных   денежных выплат отдельным категориям граждан к государственным праздникам и памятным датам в городском округе Котельники Московской области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extLst>
                  <a:ext uri="{0D108BD9-81ED-4DB2-BD59-A6C34878D82A}">
                    <a16:rowId xmlns:a16="http://schemas.microsoft.com/office/drawing/2014/main" val="2118651612"/>
                  </a:ext>
                </a:extLst>
              </a:tr>
              <a:tr h="644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Предоставления субсидий на оказание финансовой поддержки СОНКО, не являющимся муниципальными учреждениями из бюджета городского округа Котельники Московской области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юр. 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200,0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юр. 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200,0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1 юр. л.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>
                          <a:effectLst/>
                        </a:rPr>
                        <a:t>200,0</a:t>
                      </a:r>
                      <a:endParaRPr lang="ru-RU" sz="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aseline="0" dirty="0">
                          <a:effectLst/>
                        </a:rPr>
                        <a:t>Постановление главы от 02.12.2021 №1187-ПГ «Об утверждении Порядка предоставления субсидий на оказание финансовой поддержки социально ориентированным </a:t>
                      </a:r>
                      <a:r>
                        <a:rPr lang="ru-RU" sz="600" baseline="0" dirty="0" err="1">
                          <a:effectLst/>
                        </a:rPr>
                        <a:t>некоммерчиским</a:t>
                      </a:r>
                      <a:r>
                        <a:rPr lang="ru-RU" sz="600" baseline="0" dirty="0">
                          <a:effectLst/>
                        </a:rPr>
                        <a:t> организациям, не являющимся муниципальными учреждениями из бюджета городского округа Котельники Московской области»</a:t>
                      </a:r>
                      <a:endParaRPr lang="ru-RU" sz="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19" marR="27219" marT="0" marB="0"/>
                </a:tc>
                <a:extLst>
                  <a:ext uri="{0D108BD9-81ED-4DB2-BD59-A6C34878D82A}">
                    <a16:rowId xmlns:a16="http://schemas.microsoft.com/office/drawing/2014/main" val="2918908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6139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539552" y="267494"/>
            <a:ext cx="7355160" cy="109345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Федеральные проекты реализуемые на территории города </a:t>
            </a:r>
            <a:br>
              <a:rPr lang="ru-RU" sz="2800" dirty="0"/>
            </a:br>
            <a:r>
              <a:rPr lang="ru-RU" sz="2800" dirty="0"/>
              <a:t>Котельники</a:t>
            </a:r>
            <a:endParaRPr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67508"/>
            <a:ext cx="1968930" cy="2715766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16088" y="2324154"/>
            <a:ext cx="5040560" cy="339980"/>
            <a:chOff x="3635896" y="1707654"/>
            <a:chExt cx="5040560" cy="339980"/>
          </a:xfrm>
        </p:grpSpPr>
        <p:sp>
          <p:nvSpPr>
            <p:cNvPr id="385" name="Google Shape;385;p37"/>
            <p:cNvSpPr txBox="1"/>
            <p:nvPr/>
          </p:nvSpPr>
          <p:spPr>
            <a:xfrm>
              <a:off x="4211960" y="1737570"/>
              <a:ext cx="4464496" cy="280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ru-RU" sz="1800" dirty="0">
                  <a:solidFill>
                    <a:schemeClr val="accent5">
                      <a:lumMod val="75000"/>
                    </a:schemeClr>
                  </a:solidFill>
                  <a:latin typeface="Candara" panose="020E0502030303020204" pitchFamily="34" charset="0"/>
                  <a:ea typeface="Chivo"/>
                  <a:cs typeface="Chivo"/>
                  <a:sym typeface="Chivo"/>
                </a:rPr>
                <a:t>Цифровое государственное управление</a:t>
              </a:r>
              <a:endParaRPr sz="18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Chivo"/>
                <a:cs typeface="Chivo"/>
                <a:sym typeface="Chivo"/>
              </a:endParaRPr>
            </a:p>
          </p:txBody>
        </p:sp>
        <p:sp>
          <p:nvSpPr>
            <p:cNvPr id="9" name="Google Shape;607;p38"/>
            <p:cNvSpPr/>
            <p:nvPr/>
          </p:nvSpPr>
          <p:spPr>
            <a:xfrm>
              <a:off x="3635896" y="1707654"/>
              <a:ext cx="339959" cy="339980"/>
            </a:xfrm>
            <a:custGeom>
              <a:avLst/>
              <a:gdLst/>
              <a:ahLst/>
              <a:cxnLst/>
              <a:rect l="l" t="t" r="r" b="b"/>
              <a:pathLst>
                <a:path w="16266" h="16267" extrusionOk="0">
                  <a:moveTo>
                    <a:pt x="11503" y="5349"/>
                  </a:moveTo>
                  <a:lnTo>
                    <a:pt x="11650" y="5398"/>
                  </a:lnTo>
                  <a:lnTo>
                    <a:pt x="11796" y="5447"/>
                  </a:lnTo>
                  <a:lnTo>
                    <a:pt x="11919" y="5545"/>
                  </a:lnTo>
                  <a:lnTo>
                    <a:pt x="12065" y="5691"/>
                  </a:lnTo>
                  <a:lnTo>
                    <a:pt x="12163" y="5838"/>
                  </a:lnTo>
                  <a:lnTo>
                    <a:pt x="12212" y="6033"/>
                  </a:lnTo>
                  <a:lnTo>
                    <a:pt x="12236" y="6229"/>
                  </a:lnTo>
                  <a:lnTo>
                    <a:pt x="12236" y="6375"/>
                  </a:lnTo>
                  <a:lnTo>
                    <a:pt x="12187" y="6522"/>
                  </a:lnTo>
                  <a:lnTo>
                    <a:pt x="12138" y="6644"/>
                  </a:lnTo>
                  <a:lnTo>
                    <a:pt x="12041" y="6766"/>
                  </a:lnTo>
                  <a:lnTo>
                    <a:pt x="7938" y="10893"/>
                  </a:lnTo>
                  <a:lnTo>
                    <a:pt x="7816" y="11015"/>
                  </a:lnTo>
                  <a:lnTo>
                    <a:pt x="7645" y="11113"/>
                  </a:lnTo>
                  <a:lnTo>
                    <a:pt x="7474" y="11186"/>
                  </a:lnTo>
                  <a:lnTo>
                    <a:pt x="7303" y="11211"/>
                  </a:lnTo>
                  <a:lnTo>
                    <a:pt x="7083" y="11211"/>
                  </a:lnTo>
                  <a:lnTo>
                    <a:pt x="6912" y="11162"/>
                  </a:lnTo>
                  <a:lnTo>
                    <a:pt x="6765" y="11064"/>
                  </a:lnTo>
                  <a:lnTo>
                    <a:pt x="6619" y="10967"/>
                  </a:lnTo>
                  <a:lnTo>
                    <a:pt x="4567" y="8915"/>
                  </a:lnTo>
                  <a:lnTo>
                    <a:pt x="4470" y="8769"/>
                  </a:lnTo>
                  <a:lnTo>
                    <a:pt x="4372" y="8622"/>
                  </a:lnTo>
                  <a:lnTo>
                    <a:pt x="4323" y="8451"/>
                  </a:lnTo>
                  <a:lnTo>
                    <a:pt x="4323" y="8280"/>
                  </a:lnTo>
                  <a:lnTo>
                    <a:pt x="4323" y="8109"/>
                  </a:lnTo>
                  <a:lnTo>
                    <a:pt x="4372" y="7938"/>
                  </a:lnTo>
                  <a:lnTo>
                    <a:pt x="4470" y="7792"/>
                  </a:lnTo>
                  <a:lnTo>
                    <a:pt x="4567" y="7670"/>
                  </a:lnTo>
                  <a:lnTo>
                    <a:pt x="4714" y="7547"/>
                  </a:lnTo>
                  <a:lnTo>
                    <a:pt x="4860" y="7474"/>
                  </a:lnTo>
                  <a:lnTo>
                    <a:pt x="5031" y="7425"/>
                  </a:lnTo>
                  <a:lnTo>
                    <a:pt x="5202" y="7401"/>
                  </a:lnTo>
                  <a:lnTo>
                    <a:pt x="5373" y="7425"/>
                  </a:lnTo>
                  <a:lnTo>
                    <a:pt x="5520" y="7474"/>
                  </a:lnTo>
                  <a:lnTo>
                    <a:pt x="5691" y="7547"/>
                  </a:lnTo>
                  <a:lnTo>
                    <a:pt x="5813" y="7670"/>
                  </a:lnTo>
                  <a:lnTo>
                    <a:pt x="7181" y="9013"/>
                  </a:lnTo>
                  <a:lnTo>
                    <a:pt x="10673" y="5667"/>
                  </a:lnTo>
                  <a:lnTo>
                    <a:pt x="10820" y="5520"/>
                  </a:lnTo>
                  <a:lnTo>
                    <a:pt x="10991" y="5423"/>
                  </a:lnTo>
                  <a:lnTo>
                    <a:pt x="11161" y="5374"/>
                  </a:lnTo>
                  <a:lnTo>
                    <a:pt x="11357" y="5349"/>
                  </a:lnTo>
                  <a:close/>
                  <a:moveTo>
                    <a:pt x="7718" y="1"/>
                  </a:moveTo>
                  <a:lnTo>
                    <a:pt x="7303" y="50"/>
                  </a:lnTo>
                  <a:lnTo>
                    <a:pt x="6887" y="98"/>
                  </a:lnTo>
                  <a:lnTo>
                    <a:pt x="6497" y="172"/>
                  </a:lnTo>
                  <a:lnTo>
                    <a:pt x="6106" y="245"/>
                  </a:lnTo>
                  <a:lnTo>
                    <a:pt x="5715" y="367"/>
                  </a:lnTo>
                  <a:lnTo>
                    <a:pt x="5349" y="489"/>
                  </a:lnTo>
                  <a:lnTo>
                    <a:pt x="4958" y="636"/>
                  </a:lnTo>
                  <a:lnTo>
                    <a:pt x="4616" y="807"/>
                  </a:lnTo>
                  <a:lnTo>
                    <a:pt x="4250" y="978"/>
                  </a:lnTo>
                  <a:lnTo>
                    <a:pt x="3908" y="1173"/>
                  </a:lnTo>
                  <a:lnTo>
                    <a:pt x="3590" y="1393"/>
                  </a:lnTo>
                  <a:lnTo>
                    <a:pt x="3273" y="1613"/>
                  </a:lnTo>
                  <a:lnTo>
                    <a:pt x="2955" y="1857"/>
                  </a:lnTo>
                  <a:lnTo>
                    <a:pt x="2662" y="2125"/>
                  </a:lnTo>
                  <a:lnTo>
                    <a:pt x="2394" y="2394"/>
                  </a:lnTo>
                  <a:lnTo>
                    <a:pt x="2125" y="2663"/>
                  </a:lnTo>
                  <a:lnTo>
                    <a:pt x="1856" y="2956"/>
                  </a:lnTo>
                  <a:lnTo>
                    <a:pt x="1612" y="3273"/>
                  </a:lnTo>
                  <a:lnTo>
                    <a:pt x="1392" y="3591"/>
                  </a:lnTo>
                  <a:lnTo>
                    <a:pt x="1172" y="3908"/>
                  </a:lnTo>
                  <a:lnTo>
                    <a:pt x="977" y="4250"/>
                  </a:lnTo>
                  <a:lnTo>
                    <a:pt x="806" y="4617"/>
                  </a:lnTo>
                  <a:lnTo>
                    <a:pt x="635" y="4959"/>
                  </a:lnTo>
                  <a:lnTo>
                    <a:pt x="489" y="5349"/>
                  </a:lnTo>
                  <a:lnTo>
                    <a:pt x="366" y="5716"/>
                  </a:lnTo>
                  <a:lnTo>
                    <a:pt x="244" y="6106"/>
                  </a:lnTo>
                  <a:lnTo>
                    <a:pt x="171" y="6497"/>
                  </a:lnTo>
                  <a:lnTo>
                    <a:pt x="98" y="6888"/>
                  </a:lnTo>
                  <a:lnTo>
                    <a:pt x="49" y="7303"/>
                  </a:lnTo>
                  <a:lnTo>
                    <a:pt x="0" y="7718"/>
                  </a:lnTo>
                  <a:lnTo>
                    <a:pt x="0" y="8134"/>
                  </a:lnTo>
                  <a:lnTo>
                    <a:pt x="0" y="8549"/>
                  </a:lnTo>
                  <a:lnTo>
                    <a:pt x="49" y="8964"/>
                  </a:lnTo>
                  <a:lnTo>
                    <a:pt x="98" y="9379"/>
                  </a:lnTo>
                  <a:lnTo>
                    <a:pt x="171" y="9770"/>
                  </a:lnTo>
                  <a:lnTo>
                    <a:pt x="244" y="10161"/>
                  </a:lnTo>
                  <a:lnTo>
                    <a:pt x="366" y="10551"/>
                  </a:lnTo>
                  <a:lnTo>
                    <a:pt x="489" y="10918"/>
                  </a:lnTo>
                  <a:lnTo>
                    <a:pt x="635" y="11309"/>
                  </a:lnTo>
                  <a:lnTo>
                    <a:pt x="806" y="11650"/>
                  </a:lnTo>
                  <a:lnTo>
                    <a:pt x="977" y="12017"/>
                  </a:lnTo>
                  <a:lnTo>
                    <a:pt x="1172" y="12359"/>
                  </a:lnTo>
                  <a:lnTo>
                    <a:pt x="1392" y="12676"/>
                  </a:lnTo>
                  <a:lnTo>
                    <a:pt x="1612" y="12994"/>
                  </a:lnTo>
                  <a:lnTo>
                    <a:pt x="1856" y="13311"/>
                  </a:lnTo>
                  <a:lnTo>
                    <a:pt x="2125" y="13604"/>
                  </a:lnTo>
                  <a:lnTo>
                    <a:pt x="2394" y="13873"/>
                  </a:lnTo>
                  <a:lnTo>
                    <a:pt x="2662" y="14142"/>
                  </a:lnTo>
                  <a:lnTo>
                    <a:pt x="2955" y="14410"/>
                  </a:lnTo>
                  <a:lnTo>
                    <a:pt x="3273" y="14655"/>
                  </a:lnTo>
                  <a:lnTo>
                    <a:pt x="3590" y="14874"/>
                  </a:lnTo>
                  <a:lnTo>
                    <a:pt x="3908" y="15094"/>
                  </a:lnTo>
                  <a:lnTo>
                    <a:pt x="4250" y="15290"/>
                  </a:lnTo>
                  <a:lnTo>
                    <a:pt x="4616" y="15460"/>
                  </a:lnTo>
                  <a:lnTo>
                    <a:pt x="4958" y="15631"/>
                  </a:lnTo>
                  <a:lnTo>
                    <a:pt x="5349" y="15778"/>
                  </a:lnTo>
                  <a:lnTo>
                    <a:pt x="5715" y="15900"/>
                  </a:lnTo>
                  <a:lnTo>
                    <a:pt x="6106" y="16022"/>
                  </a:lnTo>
                  <a:lnTo>
                    <a:pt x="6497" y="16095"/>
                  </a:lnTo>
                  <a:lnTo>
                    <a:pt x="6887" y="16169"/>
                  </a:lnTo>
                  <a:lnTo>
                    <a:pt x="7303" y="16218"/>
                  </a:lnTo>
                  <a:lnTo>
                    <a:pt x="7718" y="16266"/>
                  </a:lnTo>
                  <a:lnTo>
                    <a:pt x="8548" y="16266"/>
                  </a:lnTo>
                  <a:lnTo>
                    <a:pt x="8963" y="16218"/>
                  </a:lnTo>
                  <a:lnTo>
                    <a:pt x="9379" y="16169"/>
                  </a:lnTo>
                  <a:lnTo>
                    <a:pt x="9769" y="16095"/>
                  </a:lnTo>
                  <a:lnTo>
                    <a:pt x="10160" y="16022"/>
                  </a:lnTo>
                  <a:lnTo>
                    <a:pt x="10551" y="15900"/>
                  </a:lnTo>
                  <a:lnTo>
                    <a:pt x="10942" y="15778"/>
                  </a:lnTo>
                  <a:lnTo>
                    <a:pt x="11308" y="15631"/>
                  </a:lnTo>
                  <a:lnTo>
                    <a:pt x="11650" y="15460"/>
                  </a:lnTo>
                  <a:lnTo>
                    <a:pt x="12016" y="15290"/>
                  </a:lnTo>
                  <a:lnTo>
                    <a:pt x="12358" y="15094"/>
                  </a:lnTo>
                  <a:lnTo>
                    <a:pt x="12676" y="14874"/>
                  </a:lnTo>
                  <a:lnTo>
                    <a:pt x="12993" y="14655"/>
                  </a:lnTo>
                  <a:lnTo>
                    <a:pt x="13311" y="14410"/>
                  </a:lnTo>
                  <a:lnTo>
                    <a:pt x="13604" y="14142"/>
                  </a:lnTo>
                  <a:lnTo>
                    <a:pt x="13872" y="13873"/>
                  </a:lnTo>
                  <a:lnTo>
                    <a:pt x="14166" y="13604"/>
                  </a:lnTo>
                  <a:lnTo>
                    <a:pt x="14410" y="13311"/>
                  </a:lnTo>
                  <a:lnTo>
                    <a:pt x="14654" y="12994"/>
                  </a:lnTo>
                  <a:lnTo>
                    <a:pt x="14874" y="12676"/>
                  </a:lnTo>
                  <a:lnTo>
                    <a:pt x="15094" y="12359"/>
                  </a:lnTo>
                  <a:lnTo>
                    <a:pt x="15289" y="12017"/>
                  </a:lnTo>
                  <a:lnTo>
                    <a:pt x="15460" y="11650"/>
                  </a:lnTo>
                  <a:lnTo>
                    <a:pt x="15631" y="11309"/>
                  </a:lnTo>
                  <a:lnTo>
                    <a:pt x="15777" y="10918"/>
                  </a:lnTo>
                  <a:lnTo>
                    <a:pt x="15900" y="10551"/>
                  </a:lnTo>
                  <a:lnTo>
                    <a:pt x="16022" y="10161"/>
                  </a:lnTo>
                  <a:lnTo>
                    <a:pt x="16095" y="9770"/>
                  </a:lnTo>
                  <a:lnTo>
                    <a:pt x="16168" y="9379"/>
                  </a:lnTo>
                  <a:lnTo>
                    <a:pt x="16217" y="8964"/>
                  </a:lnTo>
                  <a:lnTo>
                    <a:pt x="16266" y="8549"/>
                  </a:lnTo>
                  <a:lnTo>
                    <a:pt x="16266" y="8134"/>
                  </a:lnTo>
                  <a:lnTo>
                    <a:pt x="16266" y="7718"/>
                  </a:lnTo>
                  <a:lnTo>
                    <a:pt x="16217" y="7303"/>
                  </a:lnTo>
                  <a:lnTo>
                    <a:pt x="16168" y="6888"/>
                  </a:lnTo>
                  <a:lnTo>
                    <a:pt x="16095" y="6497"/>
                  </a:lnTo>
                  <a:lnTo>
                    <a:pt x="16022" y="6106"/>
                  </a:lnTo>
                  <a:lnTo>
                    <a:pt x="15900" y="5716"/>
                  </a:lnTo>
                  <a:lnTo>
                    <a:pt x="15777" y="5349"/>
                  </a:lnTo>
                  <a:lnTo>
                    <a:pt x="15631" y="4959"/>
                  </a:lnTo>
                  <a:lnTo>
                    <a:pt x="15460" y="4617"/>
                  </a:lnTo>
                  <a:lnTo>
                    <a:pt x="15289" y="4250"/>
                  </a:lnTo>
                  <a:lnTo>
                    <a:pt x="15094" y="3908"/>
                  </a:lnTo>
                  <a:lnTo>
                    <a:pt x="14874" y="3591"/>
                  </a:lnTo>
                  <a:lnTo>
                    <a:pt x="14654" y="3273"/>
                  </a:lnTo>
                  <a:lnTo>
                    <a:pt x="14410" y="2956"/>
                  </a:lnTo>
                  <a:lnTo>
                    <a:pt x="14166" y="2663"/>
                  </a:lnTo>
                  <a:lnTo>
                    <a:pt x="13872" y="2394"/>
                  </a:lnTo>
                  <a:lnTo>
                    <a:pt x="13604" y="2125"/>
                  </a:lnTo>
                  <a:lnTo>
                    <a:pt x="13311" y="1857"/>
                  </a:lnTo>
                  <a:lnTo>
                    <a:pt x="12993" y="1613"/>
                  </a:lnTo>
                  <a:lnTo>
                    <a:pt x="12676" y="1393"/>
                  </a:lnTo>
                  <a:lnTo>
                    <a:pt x="12358" y="1173"/>
                  </a:lnTo>
                  <a:lnTo>
                    <a:pt x="12016" y="978"/>
                  </a:lnTo>
                  <a:lnTo>
                    <a:pt x="11650" y="807"/>
                  </a:lnTo>
                  <a:lnTo>
                    <a:pt x="11308" y="636"/>
                  </a:lnTo>
                  <a:lnTo>
                    <a:pt x="10942" y="489"/>
                  </a:lnTo>
                  <a:lnTo>
                    <a:pt x="10551" y="367"/>
                  </a:lnTo>
                  <a:lnTo>
                    <a:pt x="10160" y="245"/>
                  </a:lnTo>
                  <a:lnTo>
                    <a:pt x="9769" y="172"/>
                  </a:lnTo>
                  <a:lnTo>
                    <a:pt x="9379" y="98"/>
                  </a:lnTo>
                  <a:lnTo>
                    <a:pt x="8963" y="50"/>
                  </a:lnTo>
                  <a:lnTo>
                    <a:pt x="8548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644379" y="3723878"/>
            <a:ext cx="5040560" cy="618156"/>
            <a:chOff x="3635896" y="1568566"/>
            <a:chExt cx="5040560" cy="618156"/>
          </a:xfrm>
        </p:grpSpPr>
        <p:sp>
          <p:nvSpPr>
            <p:cNvPr id="15" name="Google Shape;385;p37"/>
            <p:cNvSpPr txBox="1"/>
            <p:nvPr/>
          </p:nvSpPr>
          <p:spPr>
            <a:xfrm>
              <a:off x="4211960" y="1568566"/>
              <a:ext cx="4464496" cy="618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ru-RU" sz="1800" dirty="0">
                  <a:solidFill>
                    <a:schemeClr val="accent5">
                      <a:lumMod val="75000"/>
                    </a:schemeClr>
                  </a:solidFill>
                  <a:latin typeface="Candara" panose="020E0502030303020204" pitchFamily="34" charset="0"/>
                  <a:ea typeface="Chivo"/>
                  <a:cs typeface="Chivo"/>
                  <a:sym typeface="Chivo"/>
                </a:rPr>
                <a:t>Формирование комфортной городской среды</a:t>
              </a:r>
              <a:endParaRPr sz="18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Chivo"/>
                <a:cs typeface="Chivo"/>
                <a:sym typeface="Chivo"/>
              </a:endParaRPr>
            </a:p>
          </p:txBody>
        </p:sp>
        <p:sp>
          <p:nvSpPr>
            <p:cNvPr id="16" name="Google Shape;607;p38"/>
            <p:cNvSpPr/>
            <p:nvPr/>
          </p:nvSpPr>
          <p:spPr>
            <a:xfrm>
              <a:off x="3635896" y="1707654"/>
              <a:ext cx="339959" cy="339980"/>
            </a:xfrm>
            <a:custGeom>
              <a:avLst/>
              <a:gdLst/>
              <a:ahLst/>
              <a:cxnLst/>
              <a:rect l="l" t="t" r="r" b="b"/>
              <a:pathLst>
                <a:path w="16266" h="16267" extrusionOk="0">
                  <a:moveTo>
                    <a:pt x="11503" y="5349"/>
                  </a:moveTo>
                  <a:lnTo>
                    <a:pt x="11650" y="5398"/>
                  </a:lnTo>
                  <a:lnTo>
                    <a:pt x="11796" y="5447"/>
                  </a:lnTo>
                  <a:lnTo>
                    <a:pt x="11919" y="5545"/>
                  </a:lnTo>
                  <a:lnTo>
                    <a:pt x="12065" y="5691"/>
                  </a:lnTo>
                  <a:lnTo>
                    <a:pt x="12163" y="5838"/>
                  </a:lnTo>
                  <a:lnTo>
                    <a:pt x="12212" y="6033"/>
                  </a:lnTo>
                  <a:lnTo>
                    <a:pt x="12236" y="6229"/>
                  </a:lnTo>
                  <a:lnTo>
                    <a:pt x="12236" y="6375"/>
                  </a:lnTo>
                  <a:lnTo>
                    <a:pt x="12187" y="6522"/>
                  </a:lnTo>
                  <a:lnTo>
                    <a:pt x="12138" y="6644"/>
                  </a:lnTo>
                  <a:lnTo>
                    <a:pt x="12041" y="6766"/>
                  </a:lnTo>
                  <a:lnTo>
                    <a:pt x="7938" y="10893"/>
                  </a:lnTo>
                  <a:lnTo>
                    <a:pt x="7816" y="11015"/>
                  </a:lnTo>
                  <a:lnTo>
                    <a:pt x="7645" y="11113"/>
                  </a:lnTo>
                  <a:lnTo>
                    <a:pt x="7474" y="11186"/>
                  </a:lnTo>
                  <a:lnTo>
                    <a:pt x="7303" y="11211"/>
                  </a:lnTo>
                  <a:lnTo>
                    <a:pt x="7083" y="11211"/>
                  </a:lnTo>
                  <a:lnTo>
                    <a:pt x="6912" y="11162"/>
                  </a:lnTo>
                  <a:lnTo>
                    <a:pt x="6765" y="11064"/>
                  </a:lnTo>
                  <a:lnTo>
                    <a:pt x="6619" y="10967"/>
                  </a:lnTo>
                  <a:lnTo>
                    <a:pt x="4567" y="8915"/>
                  </a:lnTo>
                  <a:lnTo>
                    <a:pt x="4470" y="8769"/>
                  </a:lnTo>
                  <a:lnTo>
                    <a:pt x="4372" y="8622"/>
                  </a:lnTo>
                  <a:lnTo>
                    <a:pt x="4323" y="8451"/>
                  </a:lnTo>
                  <a:lnTo>
                    <a:pt x="4323" y="8280"/>
                  </a:lnTo>
                  <a:lnTo>
                    <a:pt x="4323" y="8109"/>
                  </a:lnTo>
                  <a:lnTo>
                    <a:pt x="4372" y="7938"/>
                  </a:lnTo>
                  <a:lnTo>
                    <a:pt x="4470" y="7792"/>
                  </a:lnTo>
                  <a:lnTo>
                    <a:pt x="4567" y="7670"/>
                  </a:lnTo>
                  <a:lnTo>
                    <a:pt x="4714" y="7547"/>
                  </a:lnTo>
                  <a:lnTo>
                    <a:pt x="4860" y="7474"/>
                  </a:lnTo>
                  <a:lnTo>
                    <a:pt x="5031" y="7425"/>
                  </a:lnTo>
                  <a:lnTo>
                    <a:pt x="5202" y="7401"/>
                  </a:lnTo>
                  <a:lnTo>
                    <a:pt x="5373" y="7425"/>
                  </a:lnTo>
                  <a:lnTo>
                    <a:pt x="5520" y="7474"/>
                  </a:lnTo>
                  <a:lnTo>
                    <a:pt x="5691" y="7547"/>
                  </a:lnTo>
                  <a:lnTo>
                    <a:pt x="5813" y="7670"/>
                  </a:lnTo>
                  <a:lnTo>
                    <a:pt x="7181" y="9013"/>
                  </a:lnTo>
                  <a:lnTo>
                    <a:pt x="10673" y="5667"/>
                  </a:lnTo>
                  <a:lnTo>
                    <a:pt x="10820" y="5520"/>
                  </a:lnTo>
                  <a:lnTo>
                    <a:pt x="10991" y="5423"/>
                  </a:lnTo>
                  <a:lnTo>
                    <a:pt x="11161" y="5374"/>
                  </a:lnTo>
                  <a:lnTo>
                    <a:pt x="11357" y="5349"/>
                  </a:lnTo>
                  <a:close/>
                  <a:moveTo>
                    <a:pt x="7718" y="1"/>
                  </a:moveTo>
                  <a:lnTo>
                    <a:pt x="7303" y="50"/>
                  </a:lnTo>
                  <a:lnTo>
                    <a:pt x="6887" y="98"/>
                  </a:lnTo>
                  <a:lnTo>
                    <a:pt x="6497" y="172"/>
                  </a:lnTo>
                  <a:lnTo>
                    <a:pt x="6106" y="245"/>
                  </a:lnTo>
                  <a:lnTo>
                    <a:pt x="5715" y="367"/>
                  </a:lnTo>
                  <a:lnTo>
                    <a:pt x="5349" y="489"/>
                  </a:lnTo>
                  <a:lnTo>
                    <a:pt x="4958" y="636"/>
                  </a:lnTo>
                  <a:lnTo>
                    <a:pt x="4616" y="807"/>
                  </a:lnTo>
                  <a:lnTo>
                    <a:pt x="4250" y="978"/>
                  </a:lnTo>
                  <a:lnTo>
                    <a:pt x="3908" y="1173"/>
                  </a:lnTo>
                  <a:lnTo>
                    <a:pt x="3590" y="1393"/>
                  </a:lnTo>
                  <a:lnTo>
                    <a:pt x="3273" y="1613"/>
                  </a:lnTo>
                  <a:lnTo>
                    <a:pt x="2955" y="1857"/>
                  </a:lnTo>
                  <a:lnTo>
                    <a:pt x="2662" y="2125"/>
                  </a:lnTo>
                  <a:lnTo>
                    <a:pt x="2394" y="2394"/>
                  </a:lnTo>
                  <a:lnTo>
                    <a:pt x="2125" y="2663"/>
                  </a:lnTo>
                  <a:lnTo>
                    <a:pt x="1856" y="2956"/>
                  </a:lnTo>
                  <a:lnTo>
                    <a:pt x="1612" y="3273"/>
                  </a:lnTo>
                  <a:lnTo>
                    <a:pt x="1392" y="3591"/>
                  </a:lnTo>
                  <a:lnTo>
                    <a:pt x="1172" y="3908"/>
                  </a:lnTo>
                  <a:lnTo>
                    <a:pt x="977" y="4250"/>
                  </a:lnTo>
                  <a:lnTo>
                    <a:pt x="806" y="4617"/>
                  </a:lnTo>
                  <a:lnTo>
                    <a:pt x="635" y="4959"/>
                  </a:lnTo>
                  <a:lnTo>
                    <a:pt x="489" y="5349"/>
                  </a:lnTo>
                  <a:lnTo>
                    <a:pt x="366" y="5716"/>
                  </a:lnTo>
                  <a:lnTo>
                    <a:pt x="244" y="6106"/>
                  </a:lnTo>
                  <a:lnTo>
                    <a:pt x="171" y="6497"/>
                  </a:lnTo>
                  <a:lnTo>
                    <a:pt x="98" y="6888"/>
                  </a:lnTo>
                  <a:lnTo>
                    <a:pt x="49" y="7303"/>
                  </a:lnTo>
                  <a:lnTo>
                    <a:pt x="0" y="7718"/>
                  </a:lnTo>
                  <a:lnTo>
                    <a:pt x="0" y="8134"/>
                  </a:lnTo>
                  <a:lnTo>
                    <a:pt x="0" y="8549"/>
                  </a:lnTo>
                  <a:lnTo>
                    <a:pt x="49" y="8964"/>
                  </a:lnTo>
                  <a:lnTo>
                    <a:pt x="98" y="9379"/>
                  </a:lnTo>
                  <a:lnTo>
                    <a:pt x="171" y="9770"/>
                  </a:lnTo>
                  <a:lnTo>
                    <a:pt x="244" y="10161"/>
                  </a:lnTo>
                  <a:lnTo>
                    <a:pt x="366" y="10551"/>
                  </a:lnTo>
                  <a:lnTo>
                    <a:pt x="489" y="10918"/>
                  </a:lnTo>
                  <a:lnTo>
                    <a:pt x="635" y="11309"/>
                  </a:lnTo>
                  <a:lnTo>
                    <a:pt x="806" y="11650"/>
                  </a:lnTo>
                  <a:lnTo>
                    <a:pt x="977" y="12017"/>
                  </a:lnTo>
                  <a:lnTo>
                    <a:pt x="1172" y="12359"/>
                  </a:lnTo>
                  <a:lnTo>
                    <a:pt x="1392" y="12676"/>
                  </a:lnTo>
                  <a:lnTo>
                    <a:pt x="1612" y="12994"/>
                  </a:lnTo>
                  <a:lnTo>
                    <a:pt x="1856" y="13311"/>
                  </a:lnTo>
                  <a:lnTo>
                    <a:pt x="2125" y="13604"/>
                  </a:lnTo>
                  <a:lnTo>
                    <a:pt x="2394" y="13873"/>
                  </a:lnTo>
                  <a:lnTo>
                    <a:pt x="2662" y="14142"/>
                  </a:lnTo>
                  <a:lnTo>
                    <a:pt x="2955" y="14410"/>
                  </a:lnTo>
                  <a:lnTo>
                    <a:pt x="3273" y="14655"/>
                  </a:lnTo>
                  <a:lnTo>
                    <a:pt x="3590" y="14874"/>
                  </a:lnTo>
                  <a:lnTo>
                    <a:pt x="3908" y="15094"/>
                  </a:lnTo>
                  <a:lnTo>
                    <a:pt x="4250" y="15290"/>
                  </a:lnTo>
                  <a:lnTo>
                    <a:pt x="4616" y="15460"/>
                  </a:lnTo>
                  <a:lnTo>
                    <a:pt x="4958" y="15631"/>
                  </a:lnTo>
                  <a:lnTo>
                    <a:pt x="5349" y="15778"/>
                  </a:lnTo>
                  <a:lnTo>
                    <a:pt x="5715" y="15900"/>
                  </a:lnTo>
                  <a:lnTo>
                    <a:pt x="6106" y="16022"/>
                  </a:lnTo>
                  <a:lnTo>
                    <a:pt x="6497" y="16095"/>
                  </a:lnTo>
                  <a:lnTo>
                    <a:pt x="6887" y="16169"/>
                  </a:lnTo>
                  <a:lnTo>
                    <a:pt x="7303" y="16218"/>
                  </a:lnTo>
                  <a:lnTo>
                    <a:pt x="7718" y="16266"/>
                  </a:lnTo>
                  <a:lnTo>
                    <a:pt x="8548" y="16266"/>
                  </a:lnTo>
                  <a:lnTo>
                    <a:pt x="8963" y="16218"/>
                  </a:lnTo>
                  <a:lnTo>
                    <a:pt x="9379" y="16169"/>
                  </a:lnTo>
                  <a:lnTo>
                    <a:pt x="9769" y="16095"/>
                  </a:lnTo>
                  <a:lnTo>
                    <a:pt x="10160" y="16022"/>
                  </a:lnTo>
                  <a:lnTo>
                    <a:pt x="10551" y="15900"/>
                  </a:lnTo>
                  <a:lnTo>
                    <a:pt x="10942" y="15778"/>
                  </a:lnTo>
                  <a:lnTo>
                    <a:pt x="11308" y="15631"/>
                  </a:lnTo>
                  <a:lnTo>
                    <a:pt x="11650" y="15460"/>
                  </a:lnTo>
                  <a:lnTo>
                    <a:pt x="12016" y="15290"/>
                  </a:lnTo>
                  <a:lnTo>
                    <a:pt x="12358" y="15094"/>
                  </a:lnTo>
                  <a:lnTo>
                    <a:pt x="12676" y="14874"/>
                  </a:lnTo>
                  <a:lnTo>
                    <a:pt x="12993" y="14655"/>
                  </a:lnTo>
                  <a:lnTo>
                    <a:pt x="13311" y="14410"/>
                  </a:lnTo>
                  <a:lnTo>
                    <a:pt x="13604" y="14142"/>
                  </a:lnTo>
                  <a:lnTo>
                    <a:pt x="13872" y="13873"/>
                  </a:lnTo>
                  <a:lnTo>
                    <a:pt x="14166" y="13604"/>
                  </a:lnTo>
                  <a:lnTo>
                    <a:pt x="14410" y="13311"/>
                  </a:lnTo>
                  <a:lnTo>
                    <a:pt x="14654" y="12994"/>
                  </a:lnTo>
                  <a:lnTo>
                    <a:pt x="14874" y="12676"/>
                  </a:lnTo>
                  <a:lnTo>
                    <a:pt x="15094" y="12359"/>
                  </a:lnTo>
                  <a:lnTo>
                    <a:pt x="15289" y="12017"/>
                  </a:lnTo>
                  <a:lnTo>
                    <a:pt x="15460" y="11650"/>
                  </a:lnTo>
                  <a:lnTo>
                    <a:pt x="15631" y="11309"/>
                  </a:lnTo>
                  <a:lnTo>
                    <a:pt x="15777" y="10918"/>
                  </a:lnTo>
                  <a:lnTo>
                    <a:pt x="15900" y="10551"/>
                  </a:lnTo>
                  <a:lnTo>
                    <a:pt x="16022" y="10161"/>
                  </a:lnTo>
                  <a:lnTo>
                    <a:pt x="16095" y="9770"/>
                  </a:lnTo>
                  <a:lnTo>
                    <a:pt x="16168" y="9379"/>
                  </a:lnTo>
                  <a:lnTo>
                    <a:pt x="16217" y="8964"/>
                  </a:lnTo>
                  <a:lnTo>
                    <a:pt x="16266" y="8549"/>
                  </a:lnTo>
                  <a:lnTo>
                    <a:pt x="16266" y="8134"/>
                  </a:lnTo>
                  <a:lnTo>
                    <a:pt x="16266" y="7718"/>
                  </a:lnTo>
                  <a:lnTo>
                    <a:pt x="16217" y="7303"/>
                  </a:lnTo>
                  <a:lnTo>
                    <a:pt x="16168" y="6888"/>
                  </a:lnTo>
                  <a:lnTo>
                    <a:pt x="16095" y="6497"/>
                  </a:lnTo>
                  <a:lnTo>
                    <a:pt x="16022" y="6106"/>
                  </a:lnTo>
                  <a:lnTo>
                    <a:pt x="15900" y="5716"/>
                  </a:lnTo>
                  <a:lnTo>
                    <a:pt x="15777" y="5349"/>
                  </a:lnTo>
                  <a:lnTo>
                    <a:pt x="15631" y="4959"/>
                  </a:lnTo>
                  <a:lnTo>
                    <a:pt x="15460" y="4617"/>
                  </a:lnTo>
                  <a:lnTo>
                    <a:pt x="15289" y="4250"/>
                  </a:lnTo>
                  <a:lnTo>
                    <a:pt x="15094" y="3908"/>
                  </a:lnTo>
                  <a:lnTo>
                    <a:pt x="14874" y="3591"/>
                  </a:lnTo>
                  <a:lnTo>
                    <a:pt x="14654" y="3273"/>
                  </a:lnTo>
                  <a:lnTo>
                    <a:pt x="14410" y="2956"/>
                  </a:lnTo>
                  <a:lnTo>
                    <a:pt x="14166" y="2663"/>
                  </a:lnTo>
                  <a:lnTo>
                    <a:pt x="13872" y="2394"/>
                  </a:lnTo>
                  <a:lnTo>
                    <a:pt x="13604" y="2125"/>
                  </a:lnTo>
                  <a:lnTo>
                    <a:pt x="13311" y="1857"/>
                  </a:lnTo>
                  <a:lnTo>
                    <a:pt x="12993" y="1613"/>
                  </a:lnTo>
                  <a:lnTo>
                    <a:pt x="12676" y="1393"/>
                  </a:lnTo>
                  <a:lnTo>
                    <a:pt x="12358" y="1173"/>
                  </a:lnTo>
                  <a:lnTo>
                    <a:pt x="12016" y="978"/>
                  </a:lnTo>
                  <a:lnTo>
                    <a:pt x="11650" y="807"/>
                  </a:lnTo>
                  <a:lnTo>
                    <a:pt x="11308" y="636"/>
                  </a:lnTo>
                  <a:lnTo>
                    <a:pt x="10942" y="489"/>
                  </a:lnTo>
                  <a:lnTo>
                    <a:pt x="10551" y="367"/>
                  </a:lnTo>
                  <a:lnTo>
                    <a:pt x="10160" y="245"/>
                  </a:lnTo>
                  <a:lnTo>
                    <a:pt x="9769" y="172"/>
                  </a:lnTo>
                  <a:lnTo>
                    <a:pt x="9379" y="98"/>
                  </a:lnTo>
                  <a:lnTo>
                    <a:pt x="8963" y="50"/>
                  </a:lnTo>
                  <a:lnTo>
                    <a:pt x="8548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616088" y="2787774"/>
            <a:ext cx="5040560" cy="840122"/>
            <a:chOff x="3635896" y="1477344"/>
            <a:chExt cx="5040560" cy="840122"/>
          </a:xfrm>
        </p:grpSpPr>
        <p:sp>
          <p:nvSpPr>
            <p:cNvPr id="21" name="Google Shape;385;p37"/>
            <p:cNvSpPr txBox="1"/>
            <p:nvPr/>
          </p:nvSpPr>
          <p:spPr>
            <a:xfrm>
              <a:off x="4211960" y="1477344"/>
              <a:ext cx="4464496" cy="840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ru-RU" sz="1800" dirty="0">
                  <a:solidFill>
                    <a:schemeClr val="accent5">
                      <a:lumMod val="75000"/>
                    </a:schemeClr>
                  </a:solidFill>
                  <a:latin typeface="Candara" panose="020E0502030303020204" pitchFamily="34" charset="0"/>
                  <a:ea typeface="Chivo"/>
                  <a:cs typeface="Chivo"/>
                  <a:sym typeface="Chivo"/>
                </a:rPr>
                <a:t>Содействие занятости женщин – создание условий дошкольного образования для детей в возрасте до трех лет</a:t>
              </a:r>
              <a:endParaRPr sz="18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Chivo"/>
                <a:cs typeface="Chivo"/>
                <a:sym typeface="Chivo"/>
              </a:endParaRPr>
            </a:p>
          </p:txBody>
        </p:sp>
        <p:sp>
          <p:nvSpPr>
            <p:cNvPr id="22" name="Google Shape;607;p38"/>
            <p:cNvSpPr/>
            <p:nvPr/>
          </p:nvSpPr>
          <p:spPr>
            <a:xfrm>
              <a:off x="3635896" y="1707654"/>
              <a:ext cx="339959" cy="339980"/>
            </a:xfrm>
            <a:custGeom>
              <a:avLst/>
              <a:gdLst/>
              <a:ahLst/>
              <a:cxnLst/>
              <a:rect l="l" t="t" r="r" b="b"/>
              <a:pathLst>
                <a:path w="16266" h="16267" extrusionOk="0">
                  <a:moveTo>
                    <a:pt x="11503" y="5349"/>
                  </a:moveTo>
                  <a:lnTo>
                    <a:pt x="11650" y="5398"/>
                  </a:lnTo>
                  <a:lnTo>
                    <a:pt x="11796" y="5447"/>
                  </a:lnTo>
                  <a:lnTo>
                    <a:pt x="11919" y="5545"/>
                  </a:lnTo>
                  <a:lnTo>
                    <a:pt x="12065" y="5691"/>
                  </a:lnTo>
                  <a:lnTo>
                    <a:pt x="12163" y="5838"/>
                  </a:lnTo>
                  <a:lnTo>
                    <a:pt x="12212" y="6033"/>
                  </a:lnTo>
                  <a:lnTo>
                    <a:pt x="12236" y="6229"/>
                  </a:lnTo>
                  <a:lnTo>
                    <a:pt x="12236" y="6375"/>
                  </a:lnTo>
                  <a:lnTo>
                    <a:pt x="12187" y="6522"/>
                  </a:lnTo>
                  <a:lnTo>
                    <a:pt x="12138" y="6644"/>
                  </a:lnTo>
                  <a:lnTo>
                    <a:pt x="12041" y="6766"/>
                  </a:lnTo>
                  <a:lnTo>
                    <a:pt x="7938" y="10893"/>
                  </a:lnTo>
                  <a:lnTo>
                    <a:pt x="7816" y="11015"/>
                  </a:lnTo>
                  <a:lnTo>
                    <a:pt x="7645" y="11113"/>
                  </a:lnTo>
                  <a:lnTo>
                    <a:pt x="7474" y="11186"/>
                  </a:lnTo>
                  <a:lnTo>
                    <a:pt x="7303" y="11211"/>
                  </a:lnTo>
                  <a:lnTo>
                    <a:pt x="7083" y="11211"/>
                  </a:lnTo>
                  <a:lnTo>
                    <a:pt x="6912" y="11162"/>
                  </a:lnTo>
                  <a:lnTo>
                    <a:pt x="6765" y="11064"/>
                  </a:lnTo>
                  <a:lnTo>
                    <a:pt x="6619" y="10967"/>
                  </a:lnTo>
                  <a:lnTo>
                    <a:pt x="4567" y="8915"/>
                  </a:lnTo>
                  <a:lnTo>
                    <a:pt x="4470" y="8769"/>
                  </a:lnTo>
                  <a:lnTo>
                    <a:pt x="4372" y="8622"/>
                  </a:lnTo>
                  <a:lnTo>
                    <a:pt x="4323" y="8451"/>
                  </a:lnTo>
                  <a:lnTo>
                    <a:pt x="4323" y="8280"/>
                  </a:lnTo>
                  <a:lnTo>
                    <a:pt x="4323" y="8109"/>
                  </a:lnTo>
                  <a:lnTo>
                    <a:pt x="4372" y="7938"/>
                  </a:lnTo>
                  <a:lnTo>
                    <a:pt x="4470" y="7792"/>
                  </a:lnTo>
                  <a:lnTo>
                    <a:pt x="4567" y="7670"/>
                  </a:lnTo>
                  <a:lnTo>
                    <a:pt x="4714" y="7547"/>
                  </a:lnTo>
                  <a:lnTo>
                    <a:pt x="4860" y="7474"/>
                  </a:lnTo>
                  <a:lnTo>
                    <a:pt x="5031" y="7425"/>
                  </a:lnTo>
                  <a:lnTo>
                    <a:pt x="5202" y="7401"/>
                  </a:lnTo>
                  <a:lnTo>
                    <a:pt x="5373" y="7425"/>
                  </a:lnTo>
                  <a:lnTo>
                    <a:pt x="5520" y="7474"/>
                  </a:lnTo>
                  <a:lnTo>
                    <a:pt x="5691" y="7547"/>
                  </a:lnTo>
                  <a:lnTo>
                    <a:pt x="5813" y="7670"/>
                  </a:lnTo>
                  <a:lnTo>
                    <a:pt x="7181" y="9013"/>
                  </a:lnTo>
                  <a:lnTo>
                    <a:pt x="10673" y="5667"/>
                  </a:lnTo>
                  <a:lnTo>
                    <a:pt x="10820" y="5520"/>
                  </a:lnTo>
                  <a:lnTo>
                    <a:pt x="10991" y="5423"/>
                  </a:lnTo>
                  <a:lnTo>
                    <a:pt x="11161" y="5374"/>
                  </a:lnTo>
                  <a:lnTo>
                    <a:pt x="11357" y="5349"/>
                  </a:lnTo>
                  <a:close/>
                  <a:moveTo>
                    <a:pt x="7718" y="1"/>
                  </a:moveTo>
                  <a:lnTo>
                    <a:pt x="7303" y="50"/>
                  </a:lnTo>
                  <a:lnTo>
                    <a:pt x="6887" y="98"/>
                  </a:lnTo>
                  <a:lnTo>
                    <a:pt x="6497" y="172"/>
                  </a:lnTo>
                  <a:lnTo>
                    <a:pt x="6106" y="245"/>
                  </a:lnTo>
                  <a:lnTo>
                    <a:pt x="5715" y="367"/>
                  </a:lnTo>
                  <a:lnTo>
                    <a:pt x="5349" y="489"/>
                  </a:lnTo>
                  <a:lnTo>
                    <a:pt x="4958" y="636"/>
                  </a:lnTo>
                  <a:lnTo>
                    <a:pt x="4616" y="807"/>
                  </a:lnTo>
                  <a:lnTo>
                    <a:pt x="4250" y="978"/>
                  </a:lnTo>
                  <a:lnTo>
                    <a:pt x="3908" y="1173"/>
                  </a:lnTo>
                  <a:lnTo>
                    <a:pt x="3590" y="1393"/>
                  </a:lnTo>
                  <a:lnTo>
                    <a:pt x="3273" y="1613"/>
                  </a:lnTo>
                  <a:lnTo>
                    <a:pt x="2955" y="1857"/>
                  </a:lnTo>
                  <a:lnTo>
                    <a:pt x="2662" y="2125"/>
                  </a:lnTo>
                  <a:lnTo>
                    <a:pt x="2394" y="2394"/>
                  </a:lnTo>
                  <a:lnTo>
                    <a:pt x="2125" y="2663"/>
                  </a:lnTo>
                  <a:lnTo>
                    <a:pt x="1856" y="2956"/>
                  </a:lnTo>
                  <a:lnTo>
                    <a:pt x="1612" y="3273"/>
                  </a:lnTo>
                  <a:lnTo>
                    <a:pt x="1392" y="3591"/>
                  </a:lnTo>
                  <a:lnTo>
                    <a:pt x="1172" y="3908"/>
                  </a:lnTo>
                  <a:lnTo>
                    <a:pt x="977" y="4250"/>
                  </a:lnTo>
                  <a:lnTo>
                    <a:pt x="806" y="4617"/>
                  </a:lnTo>
                  <a:lnTo>
                    <a:pt x="635" y="4959"/>
                  </a:lnTo>
                  <a:lnTo>
                    <a:pt x="489" y="5349"/>
                  </a:lnTo>
                  <a:lnTo>
                    <a:pt x="366" y="5716"/>
                  </a:lnTo>
                  <a:lnTo>
                    <a:pt x="244" y="6106"/>
                  </a:lnTo>
                  <a:lnTo>
                    <a:pt x="171" y="6497"/>
                  </a:lnTo>
                  <a:lnTo>
                    <a:pt x="98" y="6888"/>
                  </a:lnTo>
                  <a:lnTo>
                    <a:pt x="49" y="7303"/>
                  </a:lnTo>
                  <a:lnTo>
                    <a:pt x="0" y="7718"/>
                  </a:lnTo>
                  <a:lnTo>
                    <a:pt x="0" y="8134"/>
                  </a:lnTo>
                  <a:lnTo>
                    <a:pt x="0" y="8549"/>
                  </a:lnTo>
                  <a:lnTo>
                    <a:pt x="49" y="8964"/>
                  </a:lnTo>
                  <a:lnTo>
                    <a:pt x="98" y="9379"/>
                  </a:lnTo>
                  <a:lnTo>
                    <a:pt x="171" y="9770"/>
                  </a:lnTo>
                  <a:lnTo>
                    <a:pt x="244" y="10161"/>
                  </a:lnTo>
                  <a:lnTo>
                    <a:pt x="366" y="10551"/>
                  </a:lnTo>
                  <a:lnTo>
                    <a:pt x="489" y="10918"/>
                  </a:lnTo>
                  <a:lnTo>
                    <a:pt x="635" y="11309"/>
                  </a:lnTo>
                  <a:lnTo>
                    <a:pt x="806" y="11650"/>
                  </a:lnTo>
                  <a:lnTo>
                    <a:pt x="977" y="12017"/>
                  </a:lnTo>
                  <a:lnTo>
                    <a:pt x="1172" y="12359"/>
                  </a:lnTo>
                  <a:lnTo>
                    <a:pt x="1392" y="12676"/>
                  </a:lnTo>
                  <a:lnTo>
                    <a:pt x="1612" y="12994"/>
                  </a:lnTo>
                  <a:lnTo>
                    <a:pt x="1856" y="13311"/>
                  </a:lnTo>
                  <a:lnTo>
                    <a:pt x="2125" y="13604"/>
                  </a:lnTo>
                  <a:lnTo>
                    <a:pt x="2394" y="13873"/>
                  </a:lnTo>
                  <a:lnTo>
                    <a:pt x="2662" y="14142"/>
                  </a:lnTo>
                  <a:lnTo>
                    <a:pt x="2955" y="14410"/>
                  </a:lnTo>
                  <a:lnTo>
                    <a:pt x="3273" y="14655"/>
                  </a:lnTo>
                  <a:lnTo>
                    <a:pt x="3590" y="14874"/>
                  </a:lnTo>
                  <a:lnTo>
                    <a:pt x="3908" y="15094"/>
                  </a:lnTo>
                  <a:lnTo>
                    <a:pt x="4250" y="15290"/>
                  </a:lnTo>
                  <a:lnTo>
                    <a:pt x="4616" y="15460"/>
                  </a:lnTo>
                  <a:lnTo>
                    <a:pt x="4958" y="15631"/>
                  </a:lnTo>
                  <a:lnTo>
                    <a:pt x="5349" y="15778"/>
                  </a:lnTo>
                  <a:lnTo>
                    <a:pt x="5715" y="15900"/>
                  </a:lnTo>
                  <a:lnTo>
                    <a:pt x="6106" y="16022"/>
                  </a:lnTo>
                  <a:lnTo>
                    <a:pt x="6497" y="16095"/>
                  </a:lnTo>
                  <a:lnTo>
                    <a:pt x="6887" y="16169"/>
                  </a:lnTo>
                  <a:lnTo>
                    <a:pt x="7303" y="16218"/>
                  </a:lnTo>
                  <a:lnTo>
                    <a:pt x="7718" y="16266"/>
                  </a:lnTo>
                  <a:lnTo>
                    <a:pt x="8548" y="16266"/>
                  </a:lnTo>
                  <a:lnTo>
                    <a:pt x="8963" y="16218"/>
                  </a:lnTo>
                  <a:lnTo>
                    <a:pt x="9379" y="16169"/>
                  </a:lnTo>
                  <a:lnTo>
                    <a:pt x="9769" y="16095"/>
                  </a:lnTo>
                  <a:lnTo>
                    <a:pt x="10160" y="16022"/>
                  </a:lnTo>
                  <a:lnTo>
                    <a:pt x="10551" y="15900"/>
                  </a:lnTo>
                  <a:lnTo>
                    <a:pt x="10942" y="15778"/>
                  </a:lnTo>
                  <a:lnTo>
                    <a:pt x="11308" y="15631"/>
                  </a:lnTo>
                  <a:lnTo>
                    <a:pt x="11650" y="15460"/>
                  </a:lnTo>
                  <a:lnTo>
                    <a:pt x="12016" y="15290"/>
                  </a:lnTo>
                  <a:lnTo>
                    <a:pt x="12358" y="15094"/>
                  </a:lnTo>
                  <a:lnTo>
                    <a:pt x="12676" y="14874"/>
                  </a:lnTo>
                  <a:lnTo>
                    <a:pt x="12993" y="14655"/>
                  </a:lnTo>
                  <a:lnTo>
                    <a:pt x="13311" y="14410"/>
                  </a:lnTo>
                  <a:lnTo>
                    <a:pt x="13604" y="14142"/>
                  </a:lnTo>
                  <a:lnTo>
                    <a:pt x="13872" y="13873"/>
                  </a:lnTo>
                  <a:lnTo>
                    <a:pt x="14166" y="13604"/>
                  </a:lnTo>
                  <a:lnTo>
                    <a:pt x="14410" y="13311"/>
                  </a:lnTo>
                  <a:lnTo>
                    <a:pt x="14654" y="12994"/>
                  </a:lnTo>
                  <a:lnTo>
                    <a:pt x="14874" y="12676"/>
                  </a:lnTo>
                  <a:lnTo>
                    <a:pt x="15094" y="12359"/>
                  </a:lnTo>
                  <a:lnTo>
                    <a:pt x="15289" y="12017"/>
                  </a:lnTo>
                  <a:lnTo>
                    <a:pt x="15460" y="11650"/>
                  </a:lnTo>
                  <a:lnTo>
                    <a:pt x="15631" y="11309"/>
                  </a:lnTo>
                  <a:lnTo>
                    <a:pt x="15777" y="10918"/>
                  </a:lnTo>
                  <a:lnTo>
                    <a:pt x="15900" y="10551"/>
                  </a:lnTo>
                  <a:lnTo>
                    <a:pt x="16022" y="10161"/>
                  </a:lnTo>
                  <a:lnTo>
                    <a:pt x="16095" y="9770"/>
                  </a:lnTo>
                  <a:lnTo>
                    <a:pt x="16168" y="9379"/>
                  </a:lnTo>
                  <a:lnTo>
                    <a:pt x="16217" y="8964"/>
                  </a:lnTo>
                  <a:lnTo>
                    <a:pt x="16266" y="8549"/>
                  </a:lnTo>
                  <a:lnTo>
                    <a:pt x="16266" y="8134"/>
                  </a:lnTo>
                  <a:lnTo>
                    <a:pt x="16266" y="7718"/>
                  </a:lnTo>
                  <a:lnTo>
                    <a:pt x="16217" y="7303"/>
                  </a:lnTo>
                  <a:lnTo>
                    <a:pt x="16168" y="6888"/>
                  </a:lnTo>
                  <a:lnTo>
                    <a:pt x="16095" y="6497"/>
                  </a:lnTo>
                  <a:lnTo>
                    <a:pt x="16022" y="6106"/>
                  </a:lnTo>
                  <a:lnTo>
                    <a:pt x="15900" y="5716"/>
                  </a:lnTo>
                  <a:lnTo>
                    <a:pt x="15777" y="5349"/>
                  </a:lnTo>
                  <a:lnTo>
                    <a:pt x="15631" y="4959"/>
                  </a:lnTo>
                  <a:lnTo>
                    <a:pt x="15460" y="4617"/>
                  </a:lnTo>
                  <a:lnTo>
                    <a:pt x="15289" y="4250"/>
                  </a:lnTo>
                  <a:lnTo>
                    <a:pt x="15094" y="3908"/>
                  </a:lnTo>
                  <a:lnTo>
                    <a:pt x="14874" y="3591"/>
                  </a:lnTo>
                  <a:lnTo>
                    <a:pt x="14654" y="3273"/>
                  </a:lnTo>
                  <a:lnTo>
                    <a:pt x="14410" y="2956"/>
                  </a:lnTo>
                  <a:lnTo>
                    <a:pt x="14166" y="2663"/>
                  </a:lnTo>
                  <a:lnTo>
                    <a:pt x="13872" y="2394"/>
                  </a:lnTo>
                  <a:lnTo>
                    <a:pt x="13604" y="2125"/>
                  </a:lnTo>
                  <a:lnTo>
                    <a:pt x="13311" y="1857"/>
                  </a:lnTo>
                  <a:lnTo>
                    <a:pt x="12993" y="1613"/>
                  </a:lnTo>
                  <a:lnTo>
                    <a:pt x="12676" y="1393"/>
                  </a:lnTo>
                  <a:lnTo>
                    <a:pt x="12358" y="1173"/>
                  </a:lnTo>
                  <a:lnTo>
                    <a:pt x="12016" y="978"/>
                  </a:lnTo>
                  <a:lnTo>
                    <a:pt x="11650" y="807"/>
                  </a:lnTo>
                  <a:lnTo>
                    <a:pt x="11308" y="636"/>
                  </a:lnTo>
                  <a:lnTo>
                    <a:pt x="10942" y="489"/>
                  </a:lnTo>
                  <a:lnTo>
                    <a:pt x="10551" y="367"/>
                  </a:lnTo>
                  <a:lnTo>
                    <a:pt x="10160" y="245"/>
                  </a:lnTo>
                  <a:lnTo>
                    <a:pt x="9769" y="172"/>
                  </a:lnTo>
                  <a:lnTo>
                    <a:pt x="9379" y="98"/>
                  </a:lnTo>
                  <a:lnTo>
                    <a:pt x="8963" y="50"/>
                  </a:lnTo>
                  <a:lnTo>
                    <a:pt x="8548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713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6189315" y="3081514"/>
            <a:ext cx="2808312" cy="1799910"/>
          </a:xfrm>
          <a:prstGeom prst="roundRect">
            <a:avLst/>
          </a:prstGeom>
          <a:gradFill>
            <a:gsLst>
              <a:gs pos="0">
                <a:schemeClr val="accent5">
                  <a:lumMod val="75000"/>
                  <a:alpha val="88000"/>
                </a:schemeClr>
              </a:gs>
              <a:gs pos="76000">
                <a:srgbClr val="FFFFC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194808" y="0"/>
            <a:ext cx="7355160" cy="109345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400" dirty="0"/>
              <a:t>Другие </a:t>
            </a:r>
            <a:r>
              <a:rPr lang="ru-RU" sz="2400" b="0" dirty="0"/>
              <a:t>общественно</a:t>
            </a:r>
            <a:r>
              <a:rPr lang="ru-RU" sz="2400" dirty="0"/>
              <a:t> значимые проекты, реализуемые на территории </a:t>
            </a:r>
            <a:br>
              <a:rPr lang="ru-RU" sz="2400" dirty="0"/>
            </a:br>
            <a:r>
              <a:rPr lang="ru-RU" sz="2400" dirty="0"/>
              <a:t>города</a:t>
            </a:r>
            <a:endParaRPr sz="24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4743" y="3046997"/>
            <a:ext cx="8835837" cy="1927343"/>
            <a:chOff x="-134080" y="3062649"/>
            <a:chExt cx="8835837" cy="1927343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-134080" y="3062650"/>
              <a:ext cx="3374232" cy="1927342"/>
              <a:chOff x="-470032" y="1466602"/>
              <a:chExt cx="6748464" cy="3623988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-346006" y="1466602"/>
                <a:ext cx="6480580" cy="3574487"/>
              </a:xfrm>
              <a:prstGeom prst="roundRect">
                <a:avLst/>
              </a:prstGeom>
              <a:gradFill>
                <a:gsLst>
                  <a:gs pos="0">
                    <a:schemeClr val="accent5">
                      <a:lumMod val="75000"/>
                      <a:alpha val="88000"/>
                    </a:schemeClr>
                  </a:gs>
                  <a:gs pos="76000">
                    <a:srgbClr val="FFFFCC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-470032" y="1531503"/>
                <a:ext cx="6748464" cy="3559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b="1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Строительство </a:t>
                </a:r>
                <a:r>
                  <a:rPr lang="ru-RU" sz="1100" b="1" dirty="0" err="1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воспитательно</a:t>
                </a:r>
                <a:r>
                  <a:rPr lang="ru-RU" sz="1100" b="1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-образовательного комплекса, включающий в себя среднюю образовательную школу  на 2100 мест и детский сад на 350 мест</a:t>
                </a:r>
              </a:p>
              <a:p>
                <a:pPr algn="ctr"/>
                <a:r>
                  <a:rPr lang="ru-RU" sz="1100" b="1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 </a:t>
                </a:r>
                <a:r>
                  <a:rPr lang="ru-RU" sz="1100" b="1" dirty="0" err="1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мкр</a:t>
                </a:r>
                <a:r>
                  <a:rPr lang="ru-RU" sz="1100" b="1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. Опытное поле, вл. 10/2</a:t>
                </a:r>
              </a:p>
              <a:p>
                <a:pPr algn="ctr"/>
                <a:r>
                  <a:rPr lang="ru-RU" sz="1100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2023 -2025 годы – 5 223,5млн. руб.</a:t>
                </a:r>
              </a:p>
              <a:p>
                <a:pPr algn="ctr"/>
                <a:r>
                  <a:rPr lang="ru-RU" sz="1100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Окончание работ– 2025 год</a:t>
                </a:r>
              </a:p>
              <a:p>
                <a:pPr algn="ctr"/>
                <a:r>
                  <a:rPr lang="ru-RU" sz="800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Результат: создание дополнительных мест для детей школьного и дошкольного возрастов (в том числе для детей ясельного возраста от 1,5 до 3 лет). Обеспечение местами и создание современных условий обучения для детей школьного и дошкольного возрастов, проживающих в микрорайонах Опытное поле, Ковровый и Белая дача.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006874" y="3062649"/>
              <a:ext cx="2694883" cy="1677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Строительство средней образовательной школы на 2000 мест</a:t>
              </a:r>
            </a:p>
            <a:p>
              <a:pPr algn="ctr"/>
              <a:r>
                <a:rPr lang="ru-RU" sz="1100" b="1" dirty="0" err="1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мкр</a:t>
              </a:r>
              <a:r>
                <a:rPr lang="ru-RU" sz="1100" b="1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. Парковый</a:t>
              </a:r>
            </a:p>
            <a:p>
              <a:pPr algn="ctr"/>
              <a:r>
                <a:rPr lang="ru-RU" sz="1100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2023-2024 годы – 4 274,5млн. руб.</a:t>
              </a:r>
            </a:p>
            <a:p>
              <a:pPr algn="ctr"/>
              <a:r>
                <a:rPr lang="ru-RU" sz="1100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Окончание работ– 2024 год</a:t>
              </a:r>
            </a:p>
            <a:p>
              <a:pPr algn="ctr"/>
              <a:r>
                <a:rPr lang="ru-RU" sz="800" dirty="0">
                  <a:solidFill>
                    <a:schemeClr val="accent5">
                      <a:lumMod val="50000"/>
                    </a:schemeClr>
                  </a:solidFill>
                  <a:latin typeface="Candara" panose="020E0502030303020204" pitchFamily="34" charset="0"/>
                </a:rPr>
                <a:t>Результат: 100 % обеспечения местами общеобразовательной организации детей, проживающих в микрорайоне - новостройке Парковый. создание дополнительных мест, соответствующих современным стандартам образования, для детей городского округа Котельники Московской области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00" y="1106492"/>
            <a:ext cx="3168352" cy="19149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692" y="3095412"/>
            <a:ext cx="2715166" cy="17984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6168" y="3149653"/>
            <a:ext cx="21933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Строительство общеобразовательной школы на 1100 мест</a:t>
            </a:r>
          </a:p>
          <a:p>
            <a:pPr algn="ctr"/>
            <a:r>
              <a:rPr lang="ru-RU" sz="11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мкр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. Белая Дача</a:t>
            </a:r>
          </a:p>
          <a:p>
            <a:pPr algn="ctr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2023-2026 годы -1 447,8 млн.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руб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Окончание работ – 2026 год</a:t>
            </a:r>
          </a:p>
          <a:p>
            <a:pPr algn="ctr"/>
            <a:r>
              <a:rPr lang="ru-RU" sz="800" dirty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</a:rPr>
              <a:t>Результат: </a:t>
            </a: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обеспечения местами общеобразовательной организации детей школьного возраста, проживающих в микрорайоне – Белая Дача. 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233" y="1093452"/>
            <a:ext cx="2686476" cy="19176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F20E5B-7379-43A5-B494-BA62152AE9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69" r="10842"/>
          <a:stretch/>
        </p:blipFill>
        <p:spPr>
          <a:xfrm>
            <a:off x="3458628" y="1098509"/>
            <a:ext cx="2649294" cy="19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03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253432" y="339502"/>
            <a:ext cx="7355160" cy="80542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800" dirty="0"/>
              <a:t>Контактная информация</a:t>
            </a:r>
            <a:endParaRPr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2211710"/>
            <a:ext cx="8712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Администрация городского округа Котельники Московской области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140055, Московская область, г.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Котельники, ул. Дзержинское шоссе, д.5/4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8-495-554-45-08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8-495-559-31-11 (факс)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u="sng" dirty="0">
                <a:solidFill>
                  <a:schemeClr val="accent5">
                    <a:lumMod val="50000"/>
                  </a:schemeClr>
                </a:solidFill>
              </a:rPr>
              <a:t>Управление финансов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8-495-559-97-55, 8-495-553-70-77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e-mail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fko.kotel@yandex.ru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График работы финансового органа: 9:00 - 18:00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пн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-пт.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Часы приема: 15:00 – 18:00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пн-пт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729125"/>
            <a:ext cx="1477088" cy="1872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32" y="3494880"/>
            <a:ext cx="1077082" cy="648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9600" y="3665229"/>
            <a:ext cx="2016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vk.com/club168993124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323528" y="61689"/>
            <a:ext cx="7571184" cy="1419722"/>
          </a:xfrm>
        </p:spPr>
        <p:txBody>
          <a:bodyPr/>
          <a:lstStyle/>
          <a:p>
            <a:r>
              <a:rPr lang="ru-RU" dirty="0"/>
              <a:t>Основные параметры бюджета </a:t>
            </a:r>
            <a:r>
              <a:rPr lang="ru-RU" sz="2800" dirty="0" err="1"/>
              <a:t>млн.руб</a:t>
            </a:r>
            <a:endParaRPr lang="ru-RU" sz="2800" dirty="0"/>
          </a:p>
        </p:txBody>
      </p:sp>
      <p:cxnSp>
        <p:nvCxnSpPr>
          <p:cNvPr id="8" name="Прямая соединительная линия 7"/>
          <p:cNvCxnSpPr>
            <a:stCxn id="6" idx="1"/>
          </p:cNvCxnSpPr>
          <p:nvPr/>
        </p:nvCxnSpPr>
        <p:spPr>
          <a:xfrm>
            <a:off x="323528" y="771550"/>
            <a:ext cx="6624736" cy="102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ятиугольник 8"/>
          <p:cNvSpPr/>
          <p:nvPr/>
        </p:nvSpPr>
        <p:spPr>
          <a:xfrm>
            <a:off x="334001" y="2139703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ДОХОДЫ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334001" y="2894370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РАСХОДЫ</a:t>
            </a:r>
          </a:p>
        </p:txBody>
      </p:sp>
      <p:sp>
        <p:nvSpPr>
          <p:cNvPr id="16" name="Шестиугольник 15"/>
          <p:cNvSpPr/>
          <p:nvPr/>
        </p:nvSpPr>
        <p:spPr>
          <a:xfrm>
            <a:off x="6281732" y="2139702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7473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6281732" y="2902172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7473</a:t>
            </a:r>
          </a:p>
        </p:txBody>
      </p:sp>
      <p:sp>
        <p:nvSpPr>
          <p:cNvPr id="19" name="Шестиугольник 18"/>
          <p:cNvSpPr/>
          <p:nvPr/>
        </p:nvSpPr>
        <p:spPr>
          <a:xfrm>
            <a:off x="7640654" y="2139702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2915</a:t>
            </a:r>
          </a:p>
        </p:txBody>
      </p:sp>
      <p:sp>
        <p:nvSpPr>
          <p:cNvPr id="20" name="Шестиугольник 19"/>
          <p:cNvSpPr/>
          <p:nvPr/>
        </p:nvSpPr>
        <p:spPr>
          <a:xfrm>
            <a:off x="7640653" y="2890239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2915</a:t>
            </a:r>
          </a:p>
        </p:txBody>
      </p:sp>
      <p:sp>
        <p:nvSpPr>
          <p:cNvPr id="10" name="Шестиугольник 9"/>
          <p:cNvSpPr/>
          <p:nvPr/>
        </p:nvSpPr>
        <p:spPr>
          <a:xfrm>
            <a:off x="4957058" y="2155309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7634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4922810" y="2902172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7758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74819" y="1626759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57660" y="1617240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16583" y="1617240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2025</a:t>
            </a:r>
          </a:p>
        </p:txBody>
      </p:sp>
      <p:sp>
        <p:nvSpPr>
          <p:cNvPr id="23" name="Шестиугольник 22"/>
          <p:cNvSpPr/>
          <p:nvPr/>
        </p:nvSpPr>
        <p:spPr>
          <a:xfrm>
            <a:off x="2200037" y="2139816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2319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2211119" y="2894370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2484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334001" y="3649036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ДЕФИЦИТ</a:t>
            </a:r>
          </a:p>
        </p:txBody>
      </p:sp>
      <p:sp>
        <p:nvSpPr>
          <p:cNvPr id="18" name="Шестиугольник 17"/>
          <p:cNvSpPr/>
          <p:nvPr/>
        </p:nvSpPr>
        <p:spPr>
          <a:xfrm>
            <a:off x="6281732" y="3649035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0</a:t>
            </a:r>
          </a:p>
        </p:txBody>
      </p:sp>
      <p:sp>
        <p:nvSpPr>
          <p:cNvPr id="21" name="Шестиугольник 20"/>
          <p:cNvSpPr/>
          <p:nvPr/>
        </p:nvSpPr>
        <p:spPr>
          <a:xfrm>
            <a:off x="7668344" y="3649034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5" name="Шестиугольник 14"/>
          <p:cNvSpPr/>
          <p:nvPr/>
        </p:nvSpPr>
        <p:spPr>
          <a:xfrm>
            <a:off x="4922810" y="3649035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124</a:t>
            </a:r>
          </a:p>
        </p:txBody>
      </p:sp>
      <p:sp>
        <p:nvSpPr>
          <p:cNvPr id="27" name="Шестиугольник 26"/>
          <p:cNvSpPr/>
          <p:nvPr/>
        </p:nvSpPr>
        <p:spPr>
          <a:xfrm>
            <a:off x="2200037" y="3649149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165</a:t>
            </a:r>
          </a:p>
        </p:txBody>
      </p:sp>
      <p:sp>
        <p:nvSpPr>
          <p:cNvPr id="30" name="Пятиугольник 29"/>
          <p:cNvSpPr/>
          <p:nvPr/>
        </p:nvSpPr>
        <p:spPr>
          <a:xfrm>
            <a:off x="334001" y="4395693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Муниципальный долг</a:t>
            </a:r>
          </a:p>
        </p:txBody>
      </p:sp>
      <p:sp>
        <p:nvSpPr>
          <p:cNvPr id="31" name="Шестиугольник 30"/>
          <p:cNvSpPr/>
          <p:nvPr/>
        </p:nvSpPr>
        <p:spPr>
          <a:xfrm>
            <a:off x="6281732" y="4395692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124</a:t>
            </a:r>
          </a:p>
        </p:txBody>
      </p:sp>
      <p:sp>
        <p:nvSpPr>
          <p:cNvPr id="32" name="Шестиугольник 31"/>
          <p:cNvSpPr/>
          <p:nvPr/>
        </p:nvSpPr>
        <p:spPr>
          <a:xfrm>
            <a:off x="7640654" y="4386287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124</a:t>
            </a:r>
          </a:p>
        </p:txBody>
      </p:sp>
      <p:sp>
        <p:nvSpPr>
          <p:cNvPr id="33" name="Шестиугольник 32"/>
          <p:cNvSpPr/>
          <p:nvPr/>
        </p:nvSpPr>
        <p:spPr>
          <a:xfrm>
            <a:off x="4922810" y="4395692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124</a:t>
            </a:r>
          </a:p>
        </p:txBody>
      </p:sp>
      <p:sp>
        <p:nvSpPr>
          <p:cNvPr id="34" name="Шестиугольник 33"/>
          <p:cNvSpPr/>
          <p:nvPr/>
        </p:nvSpPr>
        <p:spPr>
          <a:xfrm>
            <a:off x="2200037" y="4395806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15434" y="1617239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2026</a:t>
            </a:r>
          </a:p>
        </p:txBody>
      </p:sp>
      <p:sp>
        <p:nvSpPr>
          <p:cNvPr id="28" name="Шестиугольник 27"/>
          <p:cNvSpPr/>
          <p:nvPr/>
        </p:nvSpPr>
        <p:spPr>
          <a:xfrm>
            <a:off x="3563888" y="2139702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4122</a:t>
            </a:r>
          </a:p>
        </p:txBody>
      </p:sp>
      <p:sp>
        <p:nvSpPr>
          <p:cNvPr id="35" name="Шестиугольник 34"/>
          <p:cNvSpPr/>
          <p:nvPr/>
        </p:nvSpPr>
        <p:spPr>
          <a:xfrm>
            <a:off x="3563888" y="2902172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4405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98738" y="1617240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2023</a:t>
            </a:r>
          </a:p>
        </p:txBody>
      </p:sp>
      <p:sp>
        <p:nvSpPr>
          <p:cNvPr id="37" name="Шестиугольник 36"/>
          <p:cNvSpPr/>
          <p:nvPr/>
        </p:nvSpPr>
        <p:spPr>
          <a:xfrm>
            <a:off x="3563888" y="3649035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283</a:t>
            </a:r>
          </a:p>
        </p:txBody>
      </p:sp>
      <p:sp>
        <p:nvSpPr>
          <p:cNvPr id="38" name="Шестиугольник 37"/>
          <p:cNvSpPr/>
          <p:nvPr/>
        </p:nvSpPr>
        <p:spPr>
          <a:xfrm>
            <a:off x="3563888" y="4395692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0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145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95536" y="8421"/>
            <a:ext cx="6840760" cy="12036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Структура доходов бюджета 2024 </a:t>
            </a:r>
            <a:endParaRPr sz="28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46919557"/>
              </p:ext>
            </p:extLst>
          </p:nvPr>
        </p:nvGraphicFramePr>
        <p:xfrm>
          <a:off x="179512" y="915566"/>
          <a:ext cx="8784976" cy="406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1729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95536" y="51470"/>
            <a:ext cx="8280920" cy="3600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Структура доходов бюджета </a:t>
            </a:r>
            <a:r>
              <a:rPr lang="ru-RU" sz="2000" dirty="0" err="1"/>
              <a:t>тыс.руб</a:t>
            </a:r>
            <a:r>
              <a:rPr lang="ru-RU" sz="2000" dirty="0"/>
              <a:t>.</a:t>
            </a:r>
            <a:endParaRPr sz="2000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745CD32E-A1DB-44AE-ACA4-5B48E3B27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393292"/>
              </p:ext>
            </p:extLst>
          </p:nvPr>
        </p:nvGraphicFramePr>
        <p:xfrm>
          <a:off x="395536" y="555526"/>
          <a:ext cx="8280920" cy="4478026"/>
        </p:xfrm>
        <a:graphic>
          <a:graphicData uri="http://schemas.openxmlformats.org/drawingml/2006/table">
            <a:tbl>
              <a:tblPr/>
              <a:tblGrid>
                <a:gridCol w="3075770">
                  <a:extLst>
                    <a:ext uri="{9D8B030D-6E8A-4147-A177-3AD203B41FA5}">
                      <a16:colId xmlns:a16="http://schemas.microsoft.com/office/drawing/2014/main" val="3798964534"/>
                    </a:ext>
                  </a:extLst>
                </a:gridCol>
                <a:gridCol w="1041030">
                  <a:extLst>
                    <a:ext uri="{9D8B030D-6E8A-4147-A177-3AD203B41FA5}">
                      <a16:colId xmlns:a16="http://schemas.microsoft.com/office/drawing/2014/main" val="258244724"/>
                    </a:ext>
                  </a:extLst>
                </a:gridCol>
                <a:gridCol w="1041030">
                  <a:extLst>
                    <a:ext uri="{9D8B030D-6E8A-4147-A177-3AD203B41FA5}">
                      <a16:colId xmlns:a16="http://schemas.microsoft.com/office/drawing/2014/main" val="530460173"/>
                    </a:ext>
                  </a:extLst>
                </a:gridCol>
                <a:gridCol w="1041030">
                  <a:extLst>
                    <a:ext uri="{9D8B030D-6E8A-4147-A177-3AD203B41FA5}">
                      <a16:colId xmlns:a16="http://schemas.microsoft.com/office/drawing/2014/main" val="1276214496"/>
                    </a:ext>
                  </a:extLst>
                </a:gridCol>
                <a:gridCol w="1041030">
                  <a:extLst>
                    <a:ext uri="{9D8B030D-6E8A-4147-A177-3AD203B41FA5}">
                      <a16:colId xmlns:a16="http://schemas.microsoft.com/office/drawing/2014/main" val="897606025"/>
                    </a:ext>
                  </a:extLst>
                </a:gridCol>
                <a:gridCol w="1041030">
                  <a:extLst>
                    <a:ext uri="{9D8B030D-6E8A-4147-A177-3AD203B41FA5}">
                      <a16:colId xmlns:a16="http://schemas.microsoft.com/office/drawing/2014/main" val="1741310836"/>
                    </a:ext>
                  </a:extLst>
                </a:gridCol>
              </a:tblGrid>
              <a:tr h="14340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Наименование доходов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Фактические значения 2022 года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Плановые значения 2023 года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Плановый период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989609"/>
                  </a:ext>
                </a:extLst>
              </a:tr>
              <a:tr h="1303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год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 год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2026 год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565590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Налог на доходы физических лиц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418 762,21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405 410,00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510 220,00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546 439,00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577 361,00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371474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Акцизы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1 759,11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1 802,00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1 998,00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2 122,00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2 211,00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24243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Налоги на  совокупный доход 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319 970,36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337 524,00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421 774,00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439 140,00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475 141,00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614506"/>
                  </a:ext>
                </a:extLst>
              </a:tr>
              <a:tr h="1955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Налог, взимаемый в связи с применением упрощенной системы налогообложения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307 458,56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326 352,00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406 923,00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422 422,00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456 915,00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055407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Единый налог на вмененный доход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-173,60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801623"/>
                  </a:ext>
                </a:extLst>
              </a:tr>
              <a:tr h="1955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Налог, взимаемый в связи с применением патентной системы налогообложения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12 685,41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11 172,00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14 851,00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16 718,00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18 226,00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965000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Налоги на имущество 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400 682,18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381 216,00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411 098,00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426 391,00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442 654,00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998447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Налог на имущество физических лиц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66 111,54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71 814,00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94 972,00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101 620,00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107 733,00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492861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Земельный налог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334 570,64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309 402,00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316 126,00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324 771,00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334 921,00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790259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Государственная пошлина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6 232,28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5 471,00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6 013,00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6 336,00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6 592,00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242462"/>
                  </a:ext>
                </a:extLst>
              </a:tr>
              <a:tr h="1942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Задолженность и перерасчеты по отмененным налогам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24,59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885131"/>
                  </a:ext>
                </a:extLst>
              </a:tr>
              <a:tr h="1955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Доходы от использования имущества, находящегося в муниципальной собственности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142 326,64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143 557,00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129 085,00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130 496,00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132 047,00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42565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Арендная плата за землю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130 498,71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132 750,00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115 686,00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116 708,00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117 793,00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777489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Аренда имущества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2 081,90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4 708,00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3 804,00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3 880,00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3 957,00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863310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Сервитут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71,49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174,00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175,00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175,00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175,00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220574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Прочие доходы от использования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9 674,55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5 925,00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9 420,00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9 733,00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10 122,00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034030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Доходы от продажи земли и имущества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20 648,66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12 600,00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2 000,00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2 000,00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2 000,00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321490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Доходы от оказания платных услуг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154,14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543017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Платежи при пользовании природными ресурсами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282,22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377,00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296,00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296,00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296,00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384745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Штрафы, санкции, возмещение ущерба 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3 475,92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9 398,00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3 879,00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3 879,00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3 879,00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675926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Прочие неналоговые доходы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9 227,27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5 384,00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5 415,00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5 685,00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5 970,00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44938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Итого собственных доходов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1 323 575,57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1 302 750,00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1 491 778,00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1 562 784,00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1 648 151,00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244678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Безвозмездные поступления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1 089 993,50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2 819 309,80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6 142 256,35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5 909 811,25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1 266 470,67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883954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Дотации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5 603,30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792709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Субсидии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502 710,79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2 201 874,05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5 408 448,47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5 169 451,75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552 150,17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389661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Субвенции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580 046,25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615 096,79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733 807,88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740 359,50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714 320,50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576316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Иные межбюджетные трансферты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3 065,17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3 121,00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332891"/>
                  </a:ext>
                </a:extLst>
              </a:tr>
              <a:tr h="1303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   Возврат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-1 432,01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-782,04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559707"/>
                  </a:ext>
                </a:extLst>
              </a:tr>
              <a:tr h="1368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  ИТОГО   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2 413 539,07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4 122 059,80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7 634 034,35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7 472 595,25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215968"/>
                          </a:solidFill>
                          <a:effectLst/>
                          <a:latin typeface="Arial" panose="020B0604020202020204" pitchFamily="34" charset="0"/>
                        </a:rPr>
                        <a:t>2 914 621,67</a:t>
                      </a:r>
                    </a:p>
                  </a:txBody>
                  <a:tcPr marL="4233" marR="4233" marT="423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609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64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95536" y="123478"/>
            <a:ext cx="8280920" cy="12036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Основные источники собственных </a:t>
            </a:r>
            <a:br>
              <a:rPr lang="ru-RU" sz="2800" dirty="0"/>
            </a:br>
            <a:r>
              <a:rPr lang="ru-RU" sz="2800" dirty="0"/>
              <a:t>доходов бюджета 2024</a:t>
            </a:r>
            <a:endParaRPr sz="28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98872583"/>
              </p:ext>
            </p:extLst>
          </p:nvPr>
        </p:nvGraphicFramePr>
        <p:xfrm>
          <a:off x="179512" y="915566"/>
          <a:ext cx="8784976" cy="406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Овал 1"/>
          <p:cNvSpPr/>
          <p:nvPr/>
        </p:nvSpPr>
        <p:spPr>
          <a:xfrm>
            <a:off x="5652120" y="2067694"/>
            <a:ext cx="2016224" cy="201622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96136" y="284497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Roboto Slab" panose="020B0604020202020204" charset="0"/>
              </a:rPr>
              <a:t>1 491,8</a:t>
            </a:r>
          </a:p>
        </p:txBody>
      </p:sp>
    </p:spTree>
    <p:extLst>
      <p:ext uri="{BB962C8B-B14F-4D97-AF65-F5344CB8AC3E}">
        <p14:creationId xmlns:p14="http://schemas.microsoft.com/office/powerpoint/2010/main" val="2378376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107504" y="123478"/>
            <a:ext cx="8280920" cy="144016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/>
              <a:t>Удельный об</a:t>
            </a:r>
            <a:r>
              <a:rPr lang="ru-RU" sz="3000" dirty="0"/>
              <a:t>ъ</a:t>
            </a:r>
            <a:r>
              <a:rPr lang="ru-RU" sz="2600" dirty="0"/>
              <a:t>ем налоговых и неналоговых доходов бюджета на душу населения</a:t>
            </a:r>
            <a:br>
              <a:rPr lang="ru-RU" sz="2800" dirty="0"/>
            </a:br>
            <a:r>
              <a:rPr lang="ru-RU" sz="2800" dirty="0"/>
              <a:t>2024 </a:t>
            </a:r>
            <a:br>
              <a:rPr lang="ru-RU" sz="2800" dirty="0"/>
            </a:br>
            <a:endParaRPr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687230"/>
              </p:ext>
            </p:extLst>
          </p:nvPr>
        </p:nvGraphicFramePr>
        <p:xfrm>
          <a:off x="323528" y="1635646"/>
          <a:ext cx="8496944" cy="325592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Муниципальное образование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(источник информации)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населения 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(тыс. чел)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налоговых и неналоговых 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Доходов (тыс. руб.)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расчете на 1 жителя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54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Котельники</a:t>
                      </a:r>
                    </a:p>
                    <a:p>
                      <a:pPr algn="ctr"/>
                      <a:r>
                        <a:rPr lang="ru-RU" sz="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(Решение Совета депутатов городского округа Котельники Московской области от 21.11.2023 № 7/71 «О проекте бюджета городского округа Котельники Московской области на 2024 год и на плановый период 2025 и 2026 годов) </a:t>
                      </a:r>
                    </a:p>
                    <a:p>
                      <a:pPr algn="ctr"/>
                      <a:r>
                        <a:rPr lang="en-US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https://kotelniki.mosreg.ru/activities/finance</a:t>
                      </a:r>
                      <a:endParaRPr lang="ru-RU" sz="600" b="0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/>
                      <a:endParaRPr lang="ru-RU" sz="600" b="0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68,76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1 491,8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21,70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16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Люберцы</a:t>
                      </a:r>
                    </a:p>
                    <a:p>
                      <a:pPr algn="ctr"/>
                      <a:r>
                        <a:rPr lang="ru-RU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(Решение Совета депутатов муниципального образования городской округ Люберцы Московской области от 15.11.2023 № 108/17 «О принятии за основу проекта Решения Совета депутатов муниципального образования городской округ Люберцы Московской области «О бюджете муниципального образования городской округ Люберцы Московской области на 2024 год и на плановый период 2025 и 2026 годов», и назначении публичных слушаний»)</a:t>
                      </a:r>
                    </a:p>
                    <a:p>
                      <a:pPr algn="ctr"/>
                      <a:r>
                        <a:rPr lang="en-US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https://</a:t>
                      </a:r>
                      <a:r>
                        <a:rPr lang="ru-RU" sz="600" b="0" i="0" u="none" strike="noStrike" cap="non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люберцы.рф</a:t>
                      </a:r>
                      <a:r>
                        <a:rPr lang="ru-RU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/</a:t>
                      </a:r>
                      <a:r>
                        <a:rPr lang="en-US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regulatory</a:t>
                      </a:r>
                      <a:endParaRPr lang="ru-RU" sz="600" b="0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230,13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8 165,96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16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Лыткарино</a:t>
                      </a:r>
                    </a:p>
                    <a:p>
                      <a:pPr algn="ctr"/>
                      <a:r>
                        <a:rPr lang="ru-RU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(Проект от 14.11.2023 Решения Совета депутатов городского округа Лыткарино «Об утверждении бюджета городского округа  Лыткарино на 2024 год и плановый период 2025 и 2026 годов»)</a:t>
                      </a:r>
                    </a:p>
                    <a:p>
                      <a:pPr algn="ctr"/>
                      <a:r>
                        <a:rPr lang="en-US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https://lytkarino.mosreg.ru/docs/</a:t>
                      </a:r>
                      <a:endParaRPr lang="ru-RU" sz="600" b="0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66,08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1 757,53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26,59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16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Дзержинский</a:t>
                      </a:r>
                    </a:p>
                    <a:p>
                      <a:pPr algn="ctr"/>
                      <a:r>
                        <a:rPr lang="ru-RU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(Решение Совета депутатов городского округа Дзержинский от 15.11.2023 № 1/16 «О проекте решения Совета депутатов городского округа Дзержинский «О бюджете муниципального образования «Городской округ Дзержинский Московской области» на 2024 год и на плановый период 2025 и 2026 годов»)</a:t>
                      </a:r>
                    </a:p>
                    <a:p>
                      <a:pPr algn="ctr"/>
                      <a:r>
                        <a:rPr lang="en-US" sz="6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https://dzr.mosreg.ru/docs/</a:t>
                      </a:r>
                      <a:endParaRPr lang="ru-RU" sz="600" b="0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1 484,62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4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acmorris 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5602</TotalTime>
  <Words>5503</Words>
  <Application>Microsoft Office PowerPoint</Application>
  <PresentationFormat>Экран (16:9)</PresentationFormat>
  <Paragraphs>1269</Paragraphs>
  <Slides>48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8" baseType="lpstr">
      <vt:lpstr>Arial</vt:lpstr>
      <vt:lpstr>Calibri</vt:lpstr>
      <vt:lpstr>Aharoni</vt:lpstr>
      <vt:lpstr>Roboto Slab</vt:lpstr>
      <vt:lpstr>Times New Roman</vt:lpstr>
      <vt:lpstr>Chivo</vt:lpstr>
      <vt:lpstr>Candara</vt:lpstr>
      <vt:lpstr>Arial Black</vt:lpstr>
      <vt:lpstr>Macmorris template</vt:lpstr>
      <vt:lpstr>Worksheet</vt:lpstr>
      <vt:lpstr>Бюджет 2024 и плановый период 2025 - 2026</vt:lpstr>
      <vt:lpstr>Основные понятия</vt:lpstr>
      <vt:lpstr>Основные показатели социально-экономического развития</vt:lpstr>
      <vt:lpstr>Основные задачи и приоритеты бюджетной политики</vt:lpstr>
      <vt:lpstr>Основные параметры бюджета млн.руб</vt:lpstr>
      <vt:lpstr>Структура доходов бюджета 2024 </vt:lpstr>
      <vt:lpstr>Структура доходов бюджета тыс.руб.</vt:lpstr>
      <vt:lpstr>Основные источники собственных  доходов бюджета 2024</vt:lpstr>
      <vt:lpstr>Удельный объем налоговых и неналоговых доходов бюджета на душу населения 2024  </vt:lpstr>
      <vt:lpstr>Налоговые ставки земельного налога (от кадастровой стоимости земельных участков) </vt:lpstr>
      <vt:lpstr>Налоговые ставки налога на имущество физических лиц  (от кадастровой стоимости имущества) </vt:lpstr>
      <vt:lpstr>Перечень налоговых льгот (установленных НПА муниципального образования, дополнительно к льготам, установленным ст.395 и ст.407 НК РФ) </vt:lpstr>
      <vt:lpstr>Предоставление налоговых льгот юридическим лицам на территории городского округа Котельники Московской области  (оценка налоговых расходов)  </vt:lpstr>
      <vt:lpstr>Предоставление налоговых льгот физическим лицам на территории городского округа Котельники Московской области  (оценка налоговых расходов)  </vt:lpstr>
      <vt:lpstr>Структура расходов бюджета</vt:lpstr>
      <vt:lpstr>Расходы бюджета в разрезе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Презентация PowerPoint</vt:lpstr>
      <vt:lpstr>Федеральные проекты реализуемые на территории города  Котельники</vt:lpstr>
      <vt:lpstr>Другие общественно значимые проекты, реализуемые на территории  города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2022 и плановый период 2023 - 2024</dc:title>
  <dc:creator>Лидовская Ю.С.</dc:creator>
  <cp:lastModifiedBy>Лидовская Ю.С.</cp:lastModifiedBy>
  <cp:revision>90</cp:revision>
  <cp:lastPrinted>2022-11-22T12:09:04Z</cp:lastPrinted>
  <dcterms:modified xsi:type="dcterms:W3CDTF">2023-12-01T13:56:08Z</dcterms:modified>
</cp:coreProperties>
</file>